
<file path=[Content_Types].xml><?xml version="1.0" encoding="utf-8"?>
<Types xmlns="http://schemas.openxmlformats.org/package/2006/content-types">
  <Default Extension="(null)" ContentType="image/x-emf"/>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9" r:id="rId1"/>
  </p:sldMasterIdLst>
  <p:notesMasterIdLst>
    <p:notesMasterId r:id="rId81"/>
  </p:notesMasterIdLst>
  <p:handoutMasterIdLst>
    <p:handoutMasterId r:id="rId82"/>
  </p:handoutMasterIdLst>
  <p:sldIdLst>
    <p:sldId id="258" r:id="rId2"/>
    <p:sldId id="527" r:id="rId3"/>
    <p:sldId id="436" r:id="rId4"/>
    <p:sldId id="418" r:id="rId5"/>
    <p:sldId id="538" r:id="rId6"/>
    <p:sldId id="528" r:id="rId7"/>
    <p:sldId id="533" r:id="rId8"/>
    <p:sldId id="307" r:id="rId9"/>
    <p:sldId id="520" r:id="rId10"/>
    <p:sldId id="519" r:id="rId11"/>
    <p:sldId id="445" r:id="rId12"/>
    <p:sldId id="281" r:id="rId13"/>
    <p:sldId id="282" r:id="rId14"/>
    <p:sldId id="283" r:id="rId15"/>
    <p:sldId id="284" r:id="rId16"/>
    <p:sldId id="285" r:id="rId17"/>
    <p:sldId id="286" r:id="rId18"/>
    <p:sldId id="287" r:id="rId19"/>
    <p:sldId id="411" r:id="rId20"/>
    <p:sldId id="412" r:id="rId21"/>
    <p:sldId id="302" r:id="rId22"/>
    <p:sldId id="303" r:id="rId23"/>
    <p:sldId id="304" r:id="rId24"/>
    <p:sldId id="305" r:id="rId25"/>
    <p:sldId id="306" r:id="rId26"/>
    <p:sldId id="277" r:id="rId27"/>
    <p:sldId id="300" r:id="rId28"/>
    <p:sldId id="288" r:id="rId29"/>
    <p:sldId id="290" r:id="rId30"/>
    <p:sldId id="289" r:id="rId31"/>
    <p:sldId id="291" r:id="rId32"/>
    <p:sldId id="426" r:id="rId33"/>
    <p:sldId id="539" r:id="rId34"/>
    <p:sldId id="301" r:id="rId35"/>
    <p:sldId id="541" r:id="rId36"/>
    <p:sldId id="446" r:id="rId37"/>
    <p:sldId id="516" r:id="rId38"/>
    <p:sldId id="427" r:id="rId39"/>
    <p:sldId id="279" r:id="rId40"/>
    <p:sldId id="262" r:id="rId41"/>
    <p:sldId id="263" r:id="rId42"/>
    <p:sldId id="264" r:id="rId43"/>
    <p:sldId id="278" r:id="rId44"/>
    <p:sldId id="308" r:id="rId45"/>
    <p:sldId id="542" r:id="rId46"/>
    <p:sldId id="293" r:id="rId47"/>
    <p:sldId id="294" r:id="rId48"/>
    <p:sldId id="295" r:id="rId49"/>
    <p:sldId id="296" r:id="rId50"/>
    <p:sldId id="297" r:id="rId51"/>
    <p:sldId id="298" r:id="rId52"/>
    <p:sldId id="543" r:id="rId53"/>
    <p:sldId id="328" r:id="rId54"/>
    <p:sldId id="353" r:id="rId55"/>
    <p:sldId id="518" r:id="rId56"/>
    <p:sldId id="470" r:id="rId57"/>
    <p:sldId id="280" r:id="rId58"/>
    <p:sldId id="261" r:id="rId59"/>
    <p:sldId id="265" r:id="rId60"/>
    <p:sldId id="517" r:id="rId61"/>
    <p:sldId id="266" r:id="rId62"/>
    <p:sldId id="267" r:id="rId63"/>
    <p:sldId id="268" r:id="rId64"/>
    <p:sldId id="269" r:id="rId65"/>
    <p:sldId id="270" r:id="rId66"/>
    <p:sldId id="309" r:id="rId67"/>
    <p:sldId id="344" r:id="rId68"/>
    <p:sldId id="396" r:id="rId69"/>
    <p:sldId id="395" r:id="rId70"/>
    <p:sldId id="397" r:id="rId71"/>
    <p:sldId id="398" r:id="rId72"/>
    <p:sldId id="399" r:id="rId73"/>
    <p:sldId id="420" r:id="rId74"/>
    <p:sldId id="509" r:id="rId75"/>
    <p:sldId id="537" r:id="rId76"/>
    <p:sldId id="531" r:id="rId77"/>
    <p:sldId id="540" r:id="rId78"/>
    <p:sldId id="401" r:id="rId79"/>
    <p:sldId id="299" r:id="rId8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91008"/>
  </p:normalViewPr>
  <p:slideViewPr>
    <p:cSldViewPr>
      <p:cViewPr varScale="1">
        <p:scale>
          <a:sx n="101" d="100"/>
          <a:sy n="101" d="100"/>
        </p:scale>
        <p:origin x="50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18.emf"/><Relationship Id="rId4" Type="http://schemas.openxmlformats.org/officeDocument/2006/relationships/image" Target="../media/image1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 Id="rId4"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3.emf"/><Relationship Id="rId4"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emf"/><Relationship Id="rId3" Type="http://schemas.openxmlformats.org/officeDocument/2006/relationships/image" Target="../media/image44.emf"/><Relationship Id="rId7" Type="http://schemas.openxmlformats.org/officeDocument/2006/relationships/image" Target="../media/image48.emf"/><Relationship Id="rId12" Type="http://schemas.openxmlformats.org/officeDocument/2006/relationships/image" Target="../media/image53.emf"/><Relationship Id="rId2" Type="http://schemas.openxmlformats.org/officeDocument/2006/relationships/image" Target="../media/image43.emf"/><Relationship Id="rId1" Type="http://schemas.openxmlformats.org/officeDocument/2006/relationships/image" Target="../media/image42.emf"/><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emf"/><Relationship Id="rId10" Type="http://schemas.openxmlformats.org/officeDocument/2006/relationships/image" Target="../media/image51.emf"/><Relationship Id="rId4" Type="http://schemas.openxmlformats.org/officeDocument/2006/relationships/image" Target="../media/image45.emf"/><Relationship Id="rId9"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7.emf"/><Relationship Id="rId1" Type="http://schemas.openxmlformats.org/officeDocument/2006/relationships/image" Target="../media/image9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880E7AB-86BB-024D-9142-C0DEC6C6DE25}" type="datetimeFigureOut">
              <a:rPr lang="en-US" smtClean="0"/>
              <a:t>6/4/19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B347F6-DD3B-4647-A914-6382AA9CEEC2}" type="slidenum">
              <a:rPr lang="en-US" smtClean="0"/>
              <a:t>‹#›</a:t>
            </a:fld>
            <a:endParaRPr lang="en-US"/>
          </a:p>
        </p:txBody>
      </p:sp>
    </p:spTree>
    <p:extLst>
      <p:ext uri="{BB962C8B-B14F-4D97-AF65-F5344CB8AC3E}">
        <p14:creationId xmlns:p14="http://schemas.microsoft.com/office/powerpoint/2010/main" val="29294331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873BAE98-9DCA-2646-9810-710AA2485D4B}" type="slidenum">
              <a:rPr lang="en-US"/>
              <a:pPr/>
              <a:t>‹#›</a:t>
            </a:fld>
            <a:endParaRPr lang="en-US"/>
          </a:p>
        </p:txBody>
      </p:sp>
    </p:spTree>
    <p:extLst>
      <p:ext uri="{BB962C8B-B14F-4D97-AF65-F5344CB8AC3E}">
        <p14:creationId xmlns:p14="http://schemas.microsoft.com/office/powerpoint/2010/main" val="33181044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0EFCE0-0CAD-8546-8AEC-76F609A48395}" type="slidenum">
              <a:rPr lang="en-US"/>
              <a:pPr/>
              <a:t>0</a:t>
            </a:fld>
            <a:endParaRPr lang="en-US"/>
          </a:p>
        </p:txBody>
      </p:sp>
      <p:sp>
        <p:nvSpPr>
          <p:cNvPr id="7065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06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86493" tIns="43247" rIns="86493" bIns="43247"/>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970235-5D71-2C48-A50D-E7BA7C4F4269}" type="slidenum">
              <a:rPr lang="en-US"/>
              <a:pPr/>
              <a:t>14</a:t>
            </a:fld>
            <a:endParaRPr lang="en-US"/>
          </a:p>
        </p:txBody>
      </p:sp>
      <p:sp>
        <p:nvSpPr>
          <p:cNvPr id="8089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Special case: three equations and look at origin. Gradient is zero at origin and Hessian is non-singular.</a:t>
            </a:r>
          </a:p>
          <a:p>
            <a:r>
              <a:rPr lang="en-US" dirty="0"/>
              <a:t>These are not special cases -- this is the rule.</a:t>
            </a:r>
          </a:p>
          <a:p>
            <a:r>
              <a:rPr lang="en-US" dirty="0"/>
              <a:t>[Elliptic and hyperbolic paraboloid]</a:t>
            </a:r>
          </a:p>
        </p:txBody>
      </p:sp>
    </p:spTree>
    <p:extLst>
      <p:ext uri="{BB962C8B-B14F-4D97-AF65-F5344CB8AC3E}">
        <p14:creationId xmlns:p14="http://schemas.microsoft.com/office/powerpoint/2010/main" val="204493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487EE1-4CF6-EB46-92DC-19C81A868A1F}" type="slidenum">
              <a:rPr lang="en-US"/>
              <a:pPr/>
              <a:t>15</a:t>
            </a:fld>
            <a:endParaRPr lang="en-US"/>
          </a:p>
        </p:txBody>
      </p:sp>
      <p:sp>
        <p:nvSpPr>
          <p:cNvPr id="82946"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Let us look at the different quadrics.</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800" kern="1200" dirty="0">
                <a:solidFill>
                  <a:schemeClr val="tx1"/>
                </a:solidFill>
                <a:latin typeface="Arial" charset="0"/>
                <a:ea typeface="ＭＳ Ｐゴシック" charset="0"/>
                <a:cs typeface="ＭＳ Ｐゴシック" charset="0"/>
              </a:rPr>
              <a:t>What is the index of a degenerate critical point?</a:t>
            </a:r>
          </a:p>
          <a:p>
            <a:endParaRPr lang="en-US" dirty="0"/>
          </a:p>
          <a:p>
            <a:endParaRPr lang="en-US" dirty="0"/>
          </a:p>
        </p:txBody>
      </p:sp>
    </p:spTree>
    <p:extLst>
      <p:ext uri="{BB962C8B-B14F-4D97-AF65-F5344CB8AC3E}">
        <p14:creationId xmlns:p14="http://schemas.microsoft.com/office/powerpoint/2010/main" val="108279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C77060-5A7B-1144-B1B4-493DBEB05B41}" type="slidenum">
              <a:rPr lang="en-US"/>
              <a:pPr/>
              <a:t>16</a:t>
            </a:fld>
            <a:endParaRPr lang="en-US"/>
          </a:p>
        </p:txBody>
      </p:sp>
      <p:sp>
        <p:nvSpPr>
          <p:cNvPr id="8499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Neighborhood looks like the Euclidean space … Decide on the type of manifold based on local neighborhood. Egocentric, you may say!</a:t>
            </a:r>
          </a:p>
          <a:p>
            <a:r>
              <a:rPr lang="en-US"/>
              <a:t>What about manifold with boundary?</a:t>
            </a:r>
          </a:p>
        </p:txBody>
      </p:sp>
    </p:spTree>
    <p:extLst>
      <p:ext uri="{BB962C8B-B14F-4D97-AF65-F5344CB8AC3E}">
        <p14:creationId xmlns:p14="http://schemas.microsoft.com/office/powerpoint/2010/main" val="3265750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B4417-397F-D44A-8B2C-2E98BDDBC497}" type="slidenum">
              <a:rPr lang="en-US"/>
              <a:pPr/>
              <a:t>17</a:t>
            </a:fld>
            <a:endParaRPr lang="en-US"/>
          </a:p>
        </p:txBody>
      </p:sp>
      <p:sp>
        <p:nvSpPr>
          <p:cNvPr id="87042"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15505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5120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90D41CDF-DBD6-CC49-8D91-4F23F612EE79}" type="slidenum">
              <a:rPr lang="en-US" sz="1200">
                <a:latin typeface="Arial" charset="0"/>
              </a:rPr>
              <a:pPr/>
              <a:t>18</a:t>
            </a:fld>
            <a:endParaRPr lang="en-US" sz="1200">
              <a:latin typeface="Arial" charset="0"/>
            </a:endParaRPr>
          </a:p>
        </p:txBody>
      </p:sp>
      <p:sp>
        <p:nvSpPr>
          <p:cNvPr id="51204" name="Rectangle 2"/>
          <p:cNvSpPr>
            <a:spLocks noGrp="1" noRot="1" noChangeAspect="1" noChangeArrowheads="1"/>
          </p:cNvSpPr>
          <p:nvPr>
            <p:ph type="sldImg"/>
          </p:nvPr>
        </p:nvSpPr>
        <p:spPr>
          <a:xfrm>
            <a:off x="1143000" y="685800"/>
            <a:ext cx="4572000" cy="3429000"/>
          </a:xfrm>
          <a:solidFill>
            <a:srgbClr val="FFFFFF"/>
          </a:solidFill>
          <a:ln/>
        </p:spPr>
      </p:sp>
      <p:sp>
        <p:nvSpPr>
          <p:cNvPr id="5120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54088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5325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99E46946-4083-2142-85FF-DE2DFA53B1D1}" type="slidenum">
              <a:rPr lang="en-US" sz="1200">
                <a:latin typeface="Arial" charset="0"/>
              </a:rPr>
              <a:pPr/>
              <a:t>19</a:t>
            </a:fld>
            <a:endParaRPr lang="en-US" sz="1200">
              <a:latin typeface="Arial" charset="0"/>
            </a:endParaRPr>
          </a:p>
        </p:txBody>
      </p:sp>
      <p:sp>
        <p:nvSpPr>
          <p:cNvPr id="53252" name="Rectangle 2"/>
          <p:cNvSpPr>
            <a:spLocks noGrp="1" noRot="1" noChangeAspect="1" noChangeArrowheads="1"/>
          </p:cNvSpPr>
          <p:nvPr>
            <p:ph type="sldImg"/>
          </p:nvPr>
        </p:nvSpPr>
        <p:spPr>
          <a:xfrm>
            <a:off x="1143000" y="685800"/>
            <a:ext cx="4572000" cy="3429000"/>
          </a:xfrm>
          <a:solidFill>
            <a:srgbClr val="FFFFFF"/>
          </a:solidFill>
          <a:ln/>
        </p:spPr>
      </p:sp>
      <p:sp>
        <p:nvSpPr>
          <p:cNvPr id="53253"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ea typeface="ＭＳ Ｐゴシック" charset="0"/>
                <a:cs typeface="ＭＳ Ｐゴシック" charset="0"/>
              </a:rPr>
              <a:t>Which isosurfaces are interesting?</a:t>
            </a:r>
          </a:p>
          <a:p>
            <a:pPr eaLnBrk="1" hangingPunct="1"/>
            <a:r>
              <a:rPr lang="en-US" dirty="0">
                <a:ea typeface="ＭＳ Ｐゴシック" charset="0"/>
                <a:cs typeface="ＭＳ Ｐゴシック" charset="0"/>
              </a:rPr>
              <a:t>Q: Summarize the evolution of level sets?</a:t>
            </a:r>
          </a:p>
        </p:txBody>
      </p:sp>
    </p:spTree>
    <p:extLst>
      <p:ext uri="{BB962C8B-B14F-4D97-AF65-F5344CB8AC3E}">
        <p14:creationId xmlns:p14="http://schemas.microsoft.com/office/powerpoint/2010/main" val="709708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1143000" y="685800"/>
            <a:ext cx="4572000" cy="3429000"/>
          </a:xfrm>
          <a:ln/>
        </p:spPr>
      </p:sp>
      <p:sp>
        <p:nvSpPr>
          <p:cNvPr id="55299"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673C75A0-979E-DD45-8275-9B584B420ECF}" type="slidenum">
              <a:rPr lang="en-US" sz="1200">
                <a:latin typeface="Arial" charset="0"/>
              </a:rPr>
              <a:pPr/>
              <a:t>20</a:t>
            </a:fld>
            <a:endParaRPr lang="en-US" sz="1200">
              <a:latin typeface="Arial" charset="0"/>
            </a:endParaRPr>
          </a:p>
        </p:txBody>
      </p:sp>
    </p:spTree>
    <p:extLst>
      <p:ext uri="{BB962C8B-B14F-4D97-AF65-F5344CB8AC3E}">
        <p14:creationId xmlns:p14="http://schemas.microsoft.com/office/powerpoint/2010/main" val="2428678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xfrm>
            <a:off x="1143000" y="685800"/>
            <a:ext cx="4572000" cy="3429000"/>
          </a:xfrm>
          <a:ln/>
        </p:spPr>
      </p:sp>
      <p:sp>
        <p:nvSpPr>
          <p:cNvPr id="573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How do we capture and represent the topological changes during this sweep?</a:t>
            </a:r>
          </a:p>
          <a:p>
            <a:endParaRPr lang="en-US">
              <a:ea typeface="ＭＳ Ｐゴシック" charset="0"/>
              <a:cs typeface="ＭＳ Ｐゴシック" charset="0"/>
            </a:endParaRPr>
          </a:p>
        </p:txBody>
      </p:sp>
      <p:sp>
        <p:nvSpPr>
          <p:cNvPr id="57348" name="Header Placeholder 3"/>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57349" name="Slide Number Placeholder 4"/>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D84D9242-C62B-9C4B-877C-3C4DDBF3FEAE}" type="slidenum">
              <a:rPr lang="en-US" sz="1200">
                <a:latin typeface="Arial" charset="0"/>
              </a:rPr>
              <a:pPr/>
              <a:t>21</a:t>
            </a:fld>
            <a:endParaRPr lang="en-US" sz="1200">
              <a:latin typeface="Arial" charset="0"/>
            </a:endParaRPr>
          </a:p>
        </p:txBody>
      </p:sp>
    </p:spTree>
    <p:extLst>
      <p:ext uri="{BB962C8B-B14F-4D97-AF65-F5344CB8AC3E}">
        <p14:creationId xmlns:p14="http://schemas.microsoft.com/office/powerpoint/2010/main" val="3337188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1143000" y="685800"/>
            <a:ext cx="4572000" cy="3429000"/>
          </a:xfrm>
          <a:ln/>
        </p:spPr>
      </p:sp>
      <p:sp>
        <p:nvSpPr>
          <p:cNvPr id="59395"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C05DAA2F-7547-214E-BFA6-48496497F70C}" type="slidenum">
              <a:rPr lang="en-US" sz="1200">
                <a:latin typeface="Arial" charset="0"/>
              </a:rPr>
              <a:pPr/>
              <a:t>22</a:t>
            </a:fld>
            <a:endParaRPr lang="en-US" sz="1200">
              <a:latin typeface="Arial" charset="0"/>
            </a:endParaRPr>
          </a:p>
        </p:txBody>
      </p:sp>
    </p:spTree>
    <p:extLst>
      <p:ext uri="{BB962C8B-B14F-4D97-AF65-F5344CB8AC3E}">
        <p14:creationId xmlns:p14="http://schemas.microsoft.com/office/powerpoint/2010/main" val="358412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1143000" y="685800"/>
            <a:ext cx="4572000" cy="3429000"/>
          </a:xfrm>
          <a:ln/>
        </p:spPr>
      </p:sp>
      <p:sp>
        <p:nvSpPr>
          <p:cNvPr id="6144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ＭＳ Ｐゴシック" charset="0"/>
                <a:cs typeface="ＭＳ Ｐゴシック" charset="0"/>
              </a:rPr>
              <a:t>Level sets of fuel data.</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44A23BB5-2394-FE4F-A931-B891F72091D2}" type="slidenum">
              <a:rPr lang="en-US" sz="1200">
                <a:latin typeface="Arial" charset="0"/>
              </a:rPr>
              <a:pPr/>
              <a:t>23</a:t>
            </a:fld>
            <a:endParaRPr lang="en-US" sz="1200">
              <a:latin typeface="Arial" charset="0"/>
            </a:endParaRPr>
          </a:p>
        </p:txBody>
      </p:sp>
    </p:spTree>
    <p:extLst>
      <p:ext uri="{BB962C8B-B14F-4D97-AF65-F5344CB8AC3E}">
        <p14:creationId xmlns:p14="http://schemas.microsoft.com/office/powerpoint/2010/main" val="317833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6963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E52CFEA5-4494-AF45-AC88-BA5D73DC66DE}" type="slidenum">
              <a:rPr lang="en-US" sz="1200">
                <a:latin typeface="Arial" charset="0"/>
              </a:rPr>
              <a:pPr/>
              <a:t>1</a:t>
            </a:fld>
            <a:endParaRPr lang="en-US" sz="1200">
              <a:latin typeface="Arial" charset="0"/>
            </a:endParaRPr>
          </a:p>
        </p:txBody>
      </p:sp>
      <p:sp>
        <p:nvSpPr>
          <p:cNvPr id="69636" name="Rectangle 2"/>
          <p:cNvSpPr>
            <a:spLocks noGrp="1" noRot="1" noChangeAspect="1" noChangeArrowheads="1" noTextEdit="1"/>
          </p:cNvSpPr>
          <p:nvPr>
            <p:ph type="sldImg"/>
          </p:nvPr>
        </p:nvSpPr>
        <p:spPr>
          <a:xfrm>
            <a:off x="1143000" y="685800"/>
            <a:ext cx="4572000" cy="3429000"/>
          </a:xfrm>
          <a:ln/>
        </p:spPr>
      </p:sp>
      <p:sp>
        <p:nvSpPr>
          <p:cNvPr id="6963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ea typeface="ＭＳ Ｐゴシック" charset="0"/>
                <a:cs typeface="ＭＳ Ｐゴシック" charset="0"/>
              </a:rPr>
              <a:t>* Scientific data refers to data that has a geometric context (domain is </a:t>
            </a:r>
            <a:r>
              <a:rPr lang="en-US" dirty="0" err="1">
                <a:ea typeface="ＭＳ Ｐゴシック" charset="0"/>
                <a:cs typeface="ＭＳ Ｐゴシック" charset="0"/>
              </a:rPr>
              <a:t>R^n</a:t>
            </a:r>
            <a:r>
              <a:rPr lang="en-US" baseline="0" dirty="0">
                <a:ea typeface="ＭＳ Ｐゴシック" charset="0"/>
                <a:cs typeface="ＭＳ Ｐゴシック" charset="0"/>
              </a:rPr>
              <a:t> typically)</a:t>
            </a:r>
          </a:p>
          <a:p>
            <a:pPr marL="171450" indent="-171450" eaLnBrk="1" hangingPunct="1">
              <a:buFont typeface="Arial" charset="0"/>
              <a:buChar char="•"/>
            </a:pPr>
            <a:r>
              <a:rPr lang="en-US" dirty="0">
                <a:ea typeface="ＭＳ Ｐゴシック" charset="0"/>
                <a:cs typeface="ＭＳ Ｐゴシック" charset="0"/>
              </a:rPr>
              <a:t>Sources could be varied</a:t>
            </a:r>
          </a:p>
          <a:p>
            <a:pPr marL="171450" indent="-171450" eaLnBrk="1" hangingPunct="1">
              <a:buFont typeface="Arial" charset="0"/>
              <a:buChar char="•"/>
            </a:pPr>
            <a:r>
              <a:rPr lang="en-US" dirty="0">
                <a:ea typeface="ＭＳ Ｐゴシック" charset="0"/>
                <a:cs typeface="ＭＳ Ｐゴシック" charset="0"/>
              </a:rPr>
              <a:t>Data</a:t>
            </a:r>
            <a:r>
              <a:rPr lang="en-US" baseline="0" dirty="0">
                <a:ea typeface="ＭＳ Ｐゴシック" charset="0"/>
                <a:cs typeface="ＭＳ Ｐゴシック" charset="0"/>
              </a:rPr>
              <a:t> is increasingly becoming feature-rich. Visualization techniques that aim to provide a direct view of data do not scale well.</a:t>
            </a:r>
          </a:p>
          <a:p>
            <a:pPr marL="171450" indent="-171450" eaLnBrk="1" hangingPunct="1">
              <a:buFont typeface="Arial" charset="0"/>
              <a:buChar char="•"/>
            </a:pPr>
            <a:r>
              <a:rPr lang="en-US" baseline="0" dirty="0">
                <a:ea typeface="ＭＳ Ｐゴシック" charset="0"/>
                <a:cs typeface="ＭＳ Ｐゴシック" charset="0"/>
              </a:rPr>
              <a:t>Require a feature-directed approach</a:t>
            </a:r>
            <a:endParaRPr lang="en-US" dirty="0">
              <a:ea typeface="ＭＳ Ｐゴシック" charset="0"/>
              <a:cs typeface="ＭＳ Ｐゴシック" charset="0"/>
            </a:endParaRPr>
          </a:p>
        </p:txBody>
      </p:sp>
    </p:spTree>
    <p:extLst>
      <p:ext uri="{BB962C8B-B14F-4D97-AF65-F5344CB8AC3E}">
        <p14:creationId xmlns:p14="http://schemas.microsoft.com/office/powerpoint/2010/main" val="2836110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1143000" y="685800"/>
            <a:ext cx="4572000" cy="3429000"/>
          </a:xfrm>
          <a:ln/>
        </p:spPr>
      </p:sp>
      <p:sp>
        <p:nvSpPr>
          <p:cNvPr id="63491"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ＭＳ Ｐゴシック" charset="0"/>
                <a:cs typeface="ＭＳ Ｐゴシック" charset="0"/>
              </a:rPr>
              <a:t>Morse</a:t>
            </a:r>
            <a:r>
              <a:rPr lang="en-US" baseline="0" dirty="0">
                <a:ea typeface="ＭＳ Ｐゴシック" charset="0"/>
                <a:cs typeface="ＭＳ Ｐゴシック" charset="0"/>
              </a:rPr>
              <a:t> Theory</a:t>
            </a:r>
            <a:endParaRPr lang="en-US" dirty="0">
              <a:ea typeface="ＭＳ Ｐゴシック" charset="0"/>
              <a:cs typeface="ＭＳ Ｐゴシック" charset="0"/>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C7FBB96E-6D08-B447-94C0-AE47D6AFD6BF}" type="slidenum">
              <a:rPr lang="en-US" sz="1200">
                <a:latin typeface="Arial" charset="0"/>
              </a:rPr>
              <a:pPr/>
              <a:t>24</a:t>
            </a:fld>
            <a:endParaRPr lang="en-US" sz="1200">
              <a:latin typeface="Arial" charset="0"/>
            </a:endParaRPr>
          </a:p>
        </p:txBody>
      </p:sp>
    </p:spTree>
    <p:extLst>
      <p:ext uri="{BB962C8B-B14F-4D97-AF65-F5344CB8AC3E}">
        <p14:creationId xmlns:p14="http://schemas.microsoft.com/office/powerpoint/2010/main" val="2844524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1143000" y="685800"/>
            <a:ext cx="4572000" cy="3429000"/>
          </a:xfrm>
          <a:ln/>
        </p:spPr>
      </p:sp>
      <p:sp>
        <p:nvSpPr>
          <p:cNvPr id="655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a:ea typeface="ＭＳ Ｐゴシック" charset="0"/>
                <a:cs typeface="ＭＳ Ｐゴシック" charset="0"/>
              </a:rPr>
              <a:t>Georges Henri Reeb: </a:t>
            </a:r>
            <a:r>
              <a:rPr lang="en-US">
                <a:ea typeface="ＭＳ Ｐゴシック" charset="0"/>
                <a:cs typeface="ＭＳ Ｐゴシック" charset="0"/>
              </a:rPr>
              <a:t>professor in Grenoble (Universite Joseph Fourier) and Strasbourg (Universite Louis Pasteur). </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3F48DE67-6E28-7844-A6CB-16DB957116A6}" type="slidenum">
              <a:rPr lang="en-US" sz="1200">
                <a:latin typeface="Arial" charset="0"/>
              </a:rPr>
              <a:pPr/>
              <a:t>25</a:t>
            </a:fld>
            <a:endParaRPr lang="en-US" sz="1200">
              <a:latin typeface="Arial" charset="0"/>
            </a:endParaRPr>
          </a:p>
        </p:txBody>
      </p:sp>
    </p:spTree>
    <p:extLst>
      <p:ext uri="{BB962C8B-B14F-4D97-AF65-F5344CB8AC3E}">
        <p14:creationId xmlns:p14="http://schemas.microsoft.com/office/powerpoint/2010/main" val="144678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49B37D-C635-4D46-A77B-16B8069EBD38}" type="slidenum">
              <a:rPr lang="en-US"/>
              <a:pPr/>
              <a:t>26</a:t>
            </a:fld>
            <a:endParaRPr lang="en-US"/>
          </a:p>
        </p:txBody>
      </p:sp>
      <p:sp>
        <p:nvSpPr>
          <p:cNvPr id="113666"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185372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DAC8D-9044-4347-A4AC-FD77D01EC39A}" type="slidenum">
              <a:rPr lang="en-US"/>
              <a:pPr/>
              <a:t>27</a:t>
            </a:fld>
            <a:endParaRPr lang="en-US"/>
          </a:p>
        </p:txBody>
      </p:sp>
      <p:sp>
        <p:nvSpPr>
          <p:cNvPr id="89090"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90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r>
              <a:rPr lang="en-US" dirty="0"/>
              <a:t>Understand behavior</a:t>
            </a:r>
            <a:r>
              <a:rPr lang="en-US" baseline="0" dirty="0"/>
              <a:t> of function near critical points using (a) Level set (b) gradient lines</a:t>
            </a:r>
          </a:p>
          <a:p>
            <a:r>
              <a:rPr lang="en-US" baseline="0" dirty="0"/>
              <a:t>Show local behavior of Reeb graph also.</a:t>
            </a:r>
            <a:endParaRPr lang="en-US" dirty="0"/>
          </a:p>
        </p:txBody>
      </p:sp>
    </p:spTree>
    <p:extLst>
      <p:ext uri="{BB962C8B-B14F-4D97-AF65-F5344CB8AC3E}">
        <p14:creationId xmlns:p14="http://schemas.microsoft.com/office/powerpoint/2010/main" val="3437830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F45A58-CCC9-234D-A915-4E0E8627A188}" type="slidenum">
              <a:rPr lang="en-US"/>
              <a:pPr/>
              <a:t>28</a:t>
            </a:fld>
            <a:endParaRPr lang="en-US"/>
          </a:p>
        </p:txBody>
      </p:sp>
      <p:sp>
        <p:nvSpPr>
          <p:cNvPr id="93186"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3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Show local behavior of Reeb graph also.</a:t>
            </a:r>
            <a:endParaRPr lang="en-US" dirty="0"/>
          </a:p>
        </p:txBody>
      </p:sp>
    </p:spTree>
    <p:extLst>
      <p:ext uri="{BB962C8B-B14F-4D97-AF65-F5344CB8AC3E}">
        <p14:creationId xmlns:p14="http://schemas.microsoft.com/office/powerpoint/2010/main" val="3834361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40116-8519-604A-A182-C31CF68B09A5}" type="slidenum">
              <a:rPr lang="en-US"/>
              <a:pPr/>
              <a:t>29</a:t>
            </a:fld>
            <a:endParaRPr lang="en-US"/>
          </a:p>
        </p:txBody>
      </p:sp>
      <p:sp>
        <p:nvSpPr>
          <p:cNvPr id="9113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11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2460961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895F2A-1FC6-974A-9258-46C66401D2E3}" type="slidenum">
              <a:rPr lang="en-US"/>
              <a:pPr/>
              <a:t>30</a:t>
            </a:fld>
            <a:endParaRPr lang="en-US"/>
          </a:p>
        </p:txBody>
      </p:sp>
      <p:sp>
        <p:nvSpPr>
          <p:cNvPr id="9523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52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2469649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p:cNvSpPr>
          <p:nvPr>
            <p:ph type="sldImg"/>
          </p:nvPr>
        </p:nvSpPr>
        <p:spPr>
          <a:xfrm>
            <a:off x="1143000" y="685800"/>
            <a:ext cx="4572000" cy="3429000"/>
          </a:xfrm>
          <a:ln/>
        </p:spPr>
      </p:sp>
      <p:sp>
        <p:nvSpPr>
          <p:cNvPr id="890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
        <p:nvSpPr>
          <p:cNvPr id="89092" name="Header Placeholder 3"/>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89093" name="Slide Number Placeholder 4"/>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E471BDA0-C800-6344-8FD8-2C39D2E4D9CD}" type="slidenum">
              <a:rPr lang="en-US" sz="1200">
                <a:latin typeface="Arial" charset="0"/>
              </a:rPr>
              <a:pPr/>
              <a:t>31</a:t>
            </a:fld>
            <a:endParaRPr lang="en-US" sz="1200">
              <a:latin typeface="Arial" charset="0"/>
            </a:endParaRPr>
          </a:p>
        </p:txBody>
      </p:sp>
    </p:spTree>
    <p:extLst>
      <p:ext uri="{BB962C8B-B14F-4D97-AF65-F5344CB8AC3E}">
        <p14:creationId xmlns:p14="http://schemas.microsoft.com/office/powerpoint/2010/main" val="2791042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079F47-CFA4-5B42-8B53-3D571B15D7B7}" type="slidenum">
              <a:rPr lang="en-US"/>
              <a:pPr/>
              <a:t>33</a:t>
            </a:fld>
            <a:endParaRPr lang="en-US"/>
          </a:p>
        </p:txBody>
      </p:sp>
      <p:sp>
        <p:nvSpPr>
          <p:cNvPr id="11571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57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Result from Morse theory … Morse inequality</a:t>
            </a:r>
          </a:p>
          <a:p>
            <a:r>
              <a:rPr lang="en-US" dirty="0"/>
              <a:t>Proof of Euler Characteristic?</a:t>
            </a:r>
          </a:p>
        </p:txBody>
      </p:sp>
    </p:spTree>
    <p:extLst>
      <p:ext uri="{BB962C8B-B14F-4D97-AF65-F5344CB8AC3E}">
        <p14:creationId xmlns:p14="http://schemas.microsoft.com/office/powerpoint/2010/main" val="3863658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079F47-CFA4-5B42-8B53-3D571B15D7B7}" type="slidenum">
              <a:rPr lang="en-US"/>
              <a:pPr/>
              <a:t>34</a:t>
            </a:fld>
            <a:endParaRPr lang="en-US"/>
          </a:p>
        </p:txBody>
      </p:sp>
      <p:sp>
        <p:nvSpPr>
          <p:cNvPr id="11571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57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Result from Morse theory … Morse inequality</a:t>
            </a:r>
          </a:p>
          <a:p>
            <a:r>
              <a:rPr lang="en-US" dirty="0"/>
              <a:t>Proof of Euler Characteristic?</a:t>
            </a:r>
          </a:p>
        </p:txBody>
      </p:sp>
    </p:spTree>
    <p:extLst>
      <p:ext uri="{BB962C8B-B14F-4D97-AF65-F5344CB8AC3E}">
        <p14:creationId xmlns:p14="http://schemas.microsoft.com/office/powerpoint/2010/main" val="924429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72569C12-E449-EE4D-81DF-051F1EE08A00}" type="slidenum">
              <a:rPr lang="en-US" sz="1200">
                <a:latin typeface="Arial" charset="0"/>
              </a:rPr>
              <a:pPr/>
              <a:t>2</a:t>
            </a:fld>
            <a:endParaRPr lang="en-US" sz="1200">
              <a:latin typeface="Arial" charset="0"/>
            </a:endParaRPr>
          </a:p>
        </p:txBody>
      </p:sp>
      <p:sp>
        <p:nvSpPr>
          <p:cNvPr id="26627" name="Rectangle 1026"/>
          <p:cNvSpPr>
            <a:spLocks noGrp="1" noRot="1" noChangeAspect="1" noChangeArrowheads="1"/>
          </p:cNvSpPr>
          <p:nvPr>
            <p:ph type="sldImg"/>
          </p:nvPr>
        </p:nvSpPr>
        <p:spPr>
          <a:solidFill>
            <a:srgbClr val="FFFFFF"/>
          </a:solidFill>
          <a:ln/>
        </p:spPr>
      </p:sp>
      <p:sp>
        <p:nvSpPr>
          <p:cNvPr id="26628" name="Rectangle 1027"/>
          <p:cNvSpPr>
            <a:spLocks noGrp="1" noChangeArrowheads="1"/>
          </p:cNvSpPr>
          <p:nvPr>
            <p:ph type="body" idx="1"/>
          </p:nvPr>
        </p:nvSpPr>
        <p:spPr>
          <a:solidFill>
            <a:srgbClr val="FFFFFF"/>
          </a:solidFill>
          <a:ln>
            <a:solidFill>
              <a:srgbClr val="000000"/>
            </a:solidFill>
          </a:ln>
        </p:spPr>
        <p:txBody>
          <a:bodyPr/>
          <a:lstStyle/>
          <a:p>
            <a:r>
              <a:rPr lang="en-US" dirty="0">
                <a:ea typeface="ＭＳ Ｐゴシック" charset="0"/>
                <a:cs typeface="ＭＳ Ｐゴシック" charset="0"/>
              </a:rPr>
              <a:t>Complex isosurfaces are difficult to understand … moreover, it is difficult to render more than 2-3 isosurfaces.</a:t>
            </a:r>
          </a:p>
          <a:p>
            <a:r>
              <a:rPr lang="en-US" dirty="0">
                <a:ea typeface="ＭＳ Ｐゴシック" charset="0"/>
                <a:cs typeface="ＭＳ Ｐゴシック" charset="0"/>
              </a:rPr>
              <a:t>Classic visualizations aim at direct</a:t>
            </a:r>
            <a:r>
              <a:rPr lang="en-US" baseline="0" dirty="0">
                <a:ea typeface="ＭＳ Ｐゴシック" charset="0"/>
                <a:cs typeface="ＭＳ Ｐゴシック" charset="0"/>
              </a:rPr>
              <a:t> views of entire dataset. A feature-directed approach is required.</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499458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 in M that maps to cycle in R is not contractible.</a:t>
            </a:r>
          </a:p>
          <a:p>
            <a:r>
              <a:rPr lang="en-US" dirty="0"/>
              <a:t>Two loops mapping to different cycles are not homologous.</a:t>
            </a:r>
          </a:p>
        </p:txBody>
      </p:sp>
      <p:sp>
        <p:nvSpPr>
          <p:cNvPr id="4" name="Slide Number Placeholder 3"/>
          <p:cNvSpPr>
            <a:spLocks noGrp="1"/>
          </p:cNvSpPr>
          <p:nvPr>
            <p:ph type="sldNum" sz="quarter" idx="5"/>
          </p:nvPr>
        </p:nvSpPr>
        <p:spPr/>
        <p:txBody>
          <a:bodyPr/>
          <a:lstStyle/>
          <a:p>
            <a:fld id="{873BAE98-9DCA-2646-9810-710AA2485D4B}" type="slidenum">
              <a:rPr lang="en-US" smtClean="0"/>
              <a:pPr/>
              <a:t>35</a:t>
            </a:fld>
            <a:endParaRPr lang="en-US"/>
          </a:p>
        </p:txBody>
      </p:sp>
    </p:spTree>
    <p:extLst>
      <p:ext uri="{BB962C8B-B14F-4D97-AF65-F5344CB8AC3E}">
        <p14:creationId xmlns:p14="http://schemas.microsoft.com/office/powerpoint/2010/main" val="1366694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#arcs = (n_1 + 3n_3)/2</a:t>
            </a:r>
          </a:p>
          <a:p>
            <a:r>
              <a:rPr lang="en-US" dirty="0"/>
              <a:t>#loops = 1 + #arcs – (n_1+n_3) = 1 - \chi / 2 [chi of domain]</a:t>
            </a:r>
          </a:p>
          <a:p>
            <a:r>
              <a:rPr lang="en-US" dirty="0"/>
              <a:t>	= 1 – (2-2g)/2 = g</a:t>
            </a:r>
          </a:p>
          <a:p>
            <a:endParaRPr lang="en-US" dirty="0"/>
          </a:p>
        </p:txBody>
      </p:sp>
      <p:sp>
        <p:nvSpPr>
          <p:cNvPr id="4" name="Slide Number Placeholder 3"/>
          <p:cNvSpPr>
            <a:spLocks noGrp="1"/>
          </p:cNvSpPr>
          <p:nvPr>
            <p:ph type="sldNum" sz="quarter" idx="5"/>
          </p:nvPr>
        </p:nvSpPr>
        <p:spPr/>
        <p:txBody>
          <a:bodyPr/>
          <a:lstStyle/>
          <a:p>
            <a:fld id="{873BAE98-9DCA-2646-9810-710AA2485D4B}" type="slidenum">
              <a:rPr lang="en-US" smtClean="0"/>
              <a:pPr/>
              <a:t>36</a:t>
            </a:fld>
            <a:endParaRPr lang="en-US"/>
          </a:p>
        </p:txBody>
      </p:sp>
    </p:spTree>
    <p:extLst>
      <p:ext uri="{BB962C8B-B14F-4D97-AF65-F5344CB8AC3E}">
        <p14:creationId xmlns:p14="http://schemas.microsoft.com/office/powerpoint/2010/main" val="513839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Quotient space of domain D / ~ ; Glues points that belong to same component of level set</a:t>
            </a:r>
          </a:p>
          <a:p>
            <a:endParaRPr lang="en-US" dirty="0"/>
          </a:p>
        </p:txBody>
      </p:sp>
      <p:sp>
        <p:nvSpPr>
          <p:cNvPr id="4" name="Header Placeholder 3"/>
          <p:cNvSpPr>
            <a:spLocks noGrp="1"/>
          </p:cNvSpPr>
          <p:nvPr>
            <p:ph type="hdr" sz="quarter"/>
          </p:nvPr>
        </p:nvSpPr>
        <p:spPr/>
        <p:txBody>
          <a:bodyPr/>
          <a:lstStyle/>
          <a:p>
            <a:pPr>
              <a:defRPr/>
            </a:pPr>
            <a:r>
              <a:rPr lang="en-US"/>
              <a:t>ECS 289L, Spring 2006</a:t>
            </a:r>
          </a:p>
        </p:txBody>
      </p:sp>
      <p:sp>
        <p:nvSpPr>
          <p:cNvPr id="5" name="Slide Number Placeholder 4"/>
          <p:cNvSpPr>
            <a:spLocks noGrp="1"/>
          </p:cNvSpPr>
          <p:nvPr>
            <p:ph type="sldNum" sz="quarter" idx="5"/>
          </p:nvPr>
        </p:nvSpPr>
        <p:spPr/>
        <p:txBody>
          <a:bodyPr/>
          <a:lstStyle/>
          <a:p>
            <a:pPr>
              <a:defRPr/>
            </a:pPr>
            <a:fld id="{5AC4FB14-87B7-8140-AAE8-D42289A75EF1}" type="slidenum">
              <a:rPr lang="en-US" smtClean="0"/>
              <a:pPr>
                <a:defRPr/>
              </a:pPr>
              <a:t>37</a:t>
            </a:fld>
            <a:endParaRPr lang="en-US"/>
          </a:p>
        </p:txBody>
      </p:sp>
    </p:spTree>
    <p:extLst>
      <p:ext uri="{BB962C8B-B14F-4D97-AF65-F5344CB8AC3E}">
        <p14:creationId xmlns:p14="http://schemas.microsoft.com/office/powerpoint/2010/main" val="414664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is a good indicator of key feature. The hierarchy is explicit in this representation.</a:t>
            </a:r>
          </a:p>
        </p:txBody>
      </p:sp>
      <p:sp>
        <p:nvSpPr>
          <p:cNvPr id="4" name="Slide Number Placeholder 3"/>
          <p:cNvSpPr>
            <a:spLocks noGrp="1"/>
          </p:cNvSpPr>
          <p:nvPr>
            <p:ph type="sldNum" sz="quarter" idx="5"/>
          </p:nvPr>
        </p:nvSpPr>
        <p:spPr/>
        <p:txBody>
          <a:bodyPr/>
          <a:lstStyle/>
          <a:p>
            <a:fld id="{873BAE98-9DCA-2646-9810-710AA2485D4B}" type="slidenum">
              <a:rPr lang="en-US" smtClean="0"/>
              <a:pPr/>
              <a:t>43</a:t>
            </a:fld>
            <a:endParaRPr lang="en-US"/>
          </a:p>
        </p:txBody>
      </p:sp>
    </p:spTree>
    <p:extLst>
      <p:ext uri="{BB962C8B-B14F-4D97-AF65-F5344CB8AC3E}">
        <p14:creationId xmlns:p14="http://schemas.microsoft.com/office/powerpoint/2010/main" val="3967494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CF6458-EA79-5F48-AA30-76C047C1BE28}" type="slidenum">
              <a:rPr lang="en-US"/>
              <a:pPr/>
              <a:t>45</a:t>
            </a:fld>
            <a:endParaRPr lang="en-US"/>
          </a:p>
        </p:txBody>
      </p:sp>
      <p:sp>
        <p:nvSpPr>
          <p:cNvPr id="99330"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93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3161223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EC9334-AB95-0D4C-A7B8-2891F250204E}" type="slidenum">
              <a:rPr lang="en-US"/>
              <a:pPr/>
              <a:t>46</a:t>
            </a:fld>
            <a:endParaRPr lang="en-US"/>
          </a:p>
        </p:txBody>
      </p:sp>
      <p:sp>
        <p:nvSpPr>
          <p:cNvPr id="10137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13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Neighbors connected by an edge, neighbors in an epsilon radius? </a:t>
            </a:r>
          </a:p>
        </p:txBody>
      </p:sp>
    </p:spTree>
    <p:extLst>
      <p:ext uri="{BB962C8B-B14F-4D97-AF65-F5344CB8AC3E}">
        <p14:creationId xmlns:p14="http://schemas.microsoft.com/office/powerpoint/2010/main" val="3890147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B1BB83-A5B4-9F45-B64F-EC680F59CA03}" type="slidenum">
              <a:rPr lang="en-US"/>
              <a:pPr/>
              <a:t>47</a:t>
            </a:fld>
            <a:endParaRPr lang="en-US"/>
          </a:p>
        </p:txBody>
      </p:sp>
      <p:sp>
        <p:nvSpPr>
          <p:cNvPr id="103426"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34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Cells, Neighborhood, [Triangulation, Manifold - later] </a:t>
            </a:r>
          </a:p>
        </p:txBody>
      </p:sp>
    </p:spTree>
    <p:extLst>
      <p:ext uri="{BB962C8B-B14F-4D97-AF65-F5344CB8AC3E}">
        <p14:creationId xmlns:p14="http://schemas.microsoft.com/office/powerpoint/2010/main" val="2943316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4EA886-774A-4546-8EEF-813B2B74BA6F}" type="slidenum">
              <a:rPr lang="en-US"/>
              <a:pPr/>
              <a:t>48</a:t>
            </a:fld>
            <a:endParaRPr lang="en-US"/>
          </a:p>
        </p:txBody>
      </p:sp>
      <p:sp>
        <p:nvSpPr>
          <p:cNvPr id="10547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54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Banchoff</a:t>
            </a:r>
          </a:p>
        </p:txBody>
      </p:sp>
    </p:spTree>
    <p:extLst>
      <p:ext uri="{BB962C8B-B14F-4D97-AF65-F5344CB8AC3E}">
        <p14:creationId xmlns:p14="http://schemas.microsoft.com/office/powerpoint/2010/main" val="3135667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2A6F63-63FF-CE4A-80E1-67B5D20EF719}" type="slidenum">
              <a:rPr lang="en-US"/>
              <a:pPr/>
              <a:t>49</a:t>
            </a:fld>
            <a:endParaRPr lang="en-US"/>
          </a:p>
        </p:txBody>
      </p:sp>
      <p:sp>
        <p:nvSpPr>
          <p:cNvPr id="107522"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75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Difficult to draw triangulated spherical neighborhood! … Edelsbrunner et al.</a:t>
            </a:r>
          </a:p>
        </p:txBody>
      </p:sp>
    </p:spTree>
    <p:extLst>
      <p:ext uri="{BB962C8B-B14F-4D97-AF65-F5344CB8AC3E}">
        <p14:creationId xmlns:p14="http://schemas.microsoft.com/office/powerpoint/2010/main" val="4006439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3B97C7-2E71-1141-87D2-80927BA30194}" type="slidenum">
              <a:rPr lang="en-US"/>
              <a:pPr/>
              <a:t>50</a:t>
            </a:fld>
            <a:endParaRPr lang="en-US"/>
          </a:p>
        </p:txBody>
      </p:sp>
      <p:sp>
        <p:nvSpPr>
          <p:cNvPr id="109570"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095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dirty="0"/>
          </a:p>
        </p:txBody>
      </p:sp>
    </p:spTree>
    <p:extLst>
      <p:ext uri="{BB962C8B-B14F-4D97-AF65-F5344CB8AC3E}">
        <p14:creationId xmlns:p14="http://schemas.microsoft.com/office/powerpoint/2010/main" val="337691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ECS 289L, Spring 2006</a:t>
            </a:r>
          </a:p>
        </p:txBody>
      </p:sp>
      <p:sp>
        <p:nvSpPr>
          <p:cNvPr id="6963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E52CFEA5-4494-AF45-AC88-BA5D73DC66DE}" type="slidenum">
              <a:rPr lang="en-US" sz="1200">
                <a:latin typeface="Arial" charset="0"/>
              </a:rPr>
              <a:pPr/>
              <a:t>3</a:t>
            </a:fld>
            <a:endParaRPr lang="en-US" sz="1200">
              <a:latin typeface="Arial" charset="0"/>
            </a:endParaRPr>
          </a:p>
        </p:txBody>
      </p:sp>
      <p:sp>
        <p:nvSpPr>
          <p:cNvPr id="69636" name="Rectangle 2"/>
          <p:cNvSpPr>
            <a:spLocks noGrp="1" noRot="1" noChangeAspect="1" noChangeArrowheads="1" noTextEdit="1"/>
          </p:cNvSpPr>
          <p:nvPr>
            <p:ph type="sldImg"/>
          </p:nvPr>
        </p:nvSpPr>
        <p:spPr>
          <a:xfrm>
            <a:off x="1143000" y="685800"/>
            <a:ext cx="4572000" cy="3429000"/>
          </a:xfrm>
          <a:ln/>
        </p:spPr>
      </p:sp>
      <p:sp>
        <p:nvSpPr>
          <p:cNvPr id="6963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ea typeface="ＭＳ Ｐゴシック" charset="0"/>
                <a:cs typeface="ＭＳ Ｐゴシック" charset="0"/>
              </a:rPr>
              <a:t>Large data</a:t>
            </a:r>
            <a:r>
              <a:rPr lang="en-US" baseline="0" dirty="0">
                <a:ea typeface="ＭＳ Ｐゴシック" charset="0"/>
                <a:cs typeface="ＭＳ Ｐゴシック" charset="0"/>
              </a:rPr>
              <a:t> (isosurfaces, volume rendering, difficult to handle); Feature-rich data (clutter, lose focus); DUE TO </a:t>
            </a:r>
            <a:r>
              <a:rPr lang="en-US" sz="1200" dirty="0"/>
              <a:t>Massive simulations, sensing and imaging devices</a:t>
            </a:r>
          </a:p>
          <a:p>
            <a:pPr eaLnBrk="1" hangingPunct="1"/>
            <a:r>
              <a:rPr lang="en-US" baseline="0" dirty="0">
                <a:ea typeface="ＭＳ Ｐゴシック" charset="0"/>
                <a:cs typeface="ＭＳ Ｐゴシック" charset="0"/>
              </a:rPr>
              <a:t>Data analysis integrated with visualization (knowledge-assisted, geometric and topological abstraction, statistics, measurement)</a:t>
            </a:r>
          </a:p>
          <a:p>
            <a:pPr eaLnBrk="1" hangingPunct="1"/>
            <a:endParaRPr lang="en-US" baseline="0" dirty="0">
              <a:ea typeface="ＭＳ Ｐゴシック" charset="0"/>
              <a:cs typeface="ＭＳ Ｐゴシック" charset="0"/>
            </a:endParaRPr>
          </a:p>
          <a:p>
            <a:pPr eaLnBrk="1" hangingPunct="1"/>
            <a:r>
              <a:rPr lang="en-US" baseline="0" dirty="0">
                <a:ea typeface="ＭＳ Ｐゴシック" charset="0"/>
                <a:cs typeface="ＭＳ Ｐゴシック" charset="0"/>
              </a:rPr>
              <a:t>Challenges that motivate our work: Topology-based methods address all of above. </a:t>
            </a:r>
          </a:p>
        </p:txBody>
      </p:sp>
    </p:spTree>
    <p:extLst>
      <p:ext uri="{BB962C8B-B14F-4D97-AF65-F5344CB8AC3E}">
        <p14:creationId xmlns:p14="http://schemas.microsoft.com/office/powerpoint/2010/main" val="338859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 Tree computed using a sweep in downward direction. </a:t>
            </a:r>
          </a:p>
          <a:p>
            <a:r>
              <a:rPr lang="en-US" dirty="0"/>
              <a:t>Maintain connected sets in UF data structure</a:t>
            </a:r>
          </a:p>
          <a:p>
            <a:r>
              <a:rPr lang="en-US" dirty="0"/>
              <a:t>Why doesn’t this algorithm work for Reeb graphs?</a:t>
            </a:r>
          </a:p>
        </p:txBody>
      </p:sp>
      <p:sp>
        <p:nvSpPr>
          <p:cNvPr id="4" name="Slide Number Placeholder 3"/>
          <p:cNvSpPr>
            <a:spLocks noGrp="1"/>
          </p:cNvSpPr>
          <p:nvPr>
            <p:ph type="sldNum" sz="quarter" idx="5"/>
          </p:nvPr>
        </p:nvSpPr>
        <p:spPr/>
        <p:txBody>
          <a:bodyPr/>
          <a:lstStyle/>
          <a:p>
            <a:fld id="{873BAE98-9DCA-2646-9810-710AA2485D4B}" type="slidenum">
              <a:rPr lang="en-US" smtClean="0"/>
              <a:pPr/>
              <a:t>51</a:t>
            </a:fld>
            <a:endParaRPr lang="en-US"/>
          </a:p>
        </p:txBody>
      </p:sp>
    </p:spTree>
    <p:extLst>
      <p:ext uri="{BB962C8B-B14F-4D97-AF65-F5344CB8AC3E}">
        <p14:creationId xmlns:p14="http://schemas.microsoft.com/office/powerpoint/2010/main" val="4288205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7688177-4C14-4F67-8D34-722F5F9740CF}" type="slidenum">
              <a:rPr lang="en-US" smtClean="0"/>
              <a:pPr>
                <a:defRPr/>
              </a:pPr>
              <a:t>52</a:t>
            </a:fld>
            <a:endParaRPr lang="en-US"/>
          </a:p>
        </p:txBody>
      </p:sp>
    </p:spTree>
    <p:extLst>
      <p:ext uri="{BB962C8B-B14F-4D97-AF65-F5344CB8AC3E}">
        <p14:creationId xmlns:p14="http://schemas.microsoft.com/office/powerpoint/2010/main" val="1403707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BAE98-9DCA-2646-9810-710AA2485D4B}" type="slidenum">
              <a:rPr lang="en-US" smtClean="0"/>
              <a:pPr/>
              <a:t>54</a:t>
            </a:fld>
            <a:endParaRPr lang="en-US"/>
          </a:p>
        </p:txBody>
      </p:sp>
    </p:spTree>
    <p:extLst>
      <p:ext uri="{BB962C8B-B14F-4D97-AF65-F5344CB8AC3E}">
        <p14:creationId xmlns:p14="http://schemas.microsoft.com/office/powerpoint/2010/main" val="4038282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BAE98-9DCA-2646-9810-710AA2485D4B}" type="slidenum">
              <a:rPr lang="en-US" smtClean="0"/>
              <a:pPr/>
              <a:t>56</a:t>
            </a:fld>
            <a:endParaRPr lang="en-US"/>
          </a:p>
        </p:txBody>
      </p:sp>
    </p:spTree>
    <p:extLst>
      <p:ext uri="{BB962C8B-B14F-4D97-AF65-F5344CB8AC3E}">
        <p14:creationId xmlns:p14="http://schemas.microsoft.com/office/powerpoint/2010/main" val="2726874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p:cNvSpPr>
          <p:nvPr>
            <p:ph type="sldImg"/>
          </p:nvPr>
        </p:nvSpPr>
        <p:spPr>
          <a:xfrm>
            <a:off x="1143000" y="685800"/>
            <a:ext cx="4572000" cy="3429000"/>
          </a:xfrm>
          <a:ln/>
        </p:spPr>
      </p:sp>
      <p:sp>
        <p:nvSpPr>
          <p:cNvPr id="890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
        <p:nvSpPr>
          <p:cNvPr id="89092" name="Header Placeholder 3"/>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89093" name="Slide Number Placeholder 4"/>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E471BDA0-C800-6344-8FD8-2C39D2E4D9CD}" type="slidenum">
              <a:rPr lang="en-US" sz="1200">
                <a:latin typeface="Arial" charset="0"/>
              </a:rPr>
              <a:pPr/>
              <a:t>59</a:t>
            </a:fld>
            <a:endParaRPr lang="en-US" sz="1200">
              <a:latin typeface="Arial" charset="0"/>
            </a:endParaRPr>
          </a:p>
        </p:txBody>
      </p:sp>
    </p:spTree>
    <p:extLst>
      <p:ext uri="{BB962C8B-B14F-4D97-AF65-F5344CB8AC3E}">
        <p14:creationId xmlns:p14="http://schemas.microsoft.com/office/powerpoint/2010/main" val="1110727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Introduce problem of symmetry detection.</a:t>
            </a:r>
            <a:endParaRPr lang="en-US" dirty="0"/>
          </a:p>
          <a:p>
            <a:r>
              <a:rPr lang="en-US" dirty="0"/>
              <a:t>Example: Temperature</a:t>
            </a:r>
            <a:r>
              <a:rPr lang="en-US" baseline="0" dirty="0"/>
              <a:t> distribution in a conductor.</a:t>
            </a:r>
          </a:p>
          <a:p>
            <a:r>
              <a:rPr lang="en-US" baseline="0" dirty="0"/>
              <a:t>Challenge: T is unknown but usually restrict to </a:t>
            </a:r>
            <a:r>
              <a:rPr lang="en-US" baseline="0" dirty="0" err="1"/>
              <a:t>isometries</a:t>
            </a:r>
            <a:r>
              <a:rPr lang="en-US" baseline="0" dirty="0"/>
              <a:t>. Further, in practice we are interested in repeating patterns </a:t>
            </a:r>
            <a:r>
              <a:rPr lang="en-US" baseline="0" dirty="0" err="1"/>
              <a:t>M</a:t>
            </a:r>
            <a:r>
              <a:rPr lang="en-US" baseline="-25000" dirty="0" err="1"/>
              <a:t>i</a:t>
            </a:r>
            <a:r>
              <a:rPr lang="en-US" baseline="0" dirty="0"/>
              <a:t> that are features.</a:t>
            </a:r>
          </a:p>
          <a:p>
            <a:endParaRPr lang="en-US" baseline="0" dirty="0"/>
          </a:p>
        </p:txBody>
      </p:sp>
      <p:sp>
        <p:nvSpPr>
          <p:cNvPr id="4" name="Header Placeholder 3"/>
          <p:cNvSpPr>
            <a:spLocks noGrp="1"/>
          </p:cNvSpPr>
          <p:nvPr>
            <p:ph type="hdr" sz="quarter" idx="10"/>
          </p:nvPr>
        </p:nvSpPr>
        <p:spPr/>
        <p:txBody>
          <a:bodyPr/>
          <a:lstStyle/>
          <a:p>
            <a:pPr>
              <a:defRPr/>
            </a:pPr>
            <a:r>
              <a:rPr lang="en-US"/>
              <a:t>ECS 289L, Spring 2006</a:t>
            </a:r>
          </a:p>
        </p:txBody>
      </p:sp>
      <p:sp>
        <p:nvSpPr>
          <p:cNvPr id="5" name="Slide Number Placeholder 4"/>
          <p:cNvSpPr>
            <a:spLocks noGrp="1"/>
          </p:cNvSpPr>
          <p:nvPr>
            <p:ph type="sldNum" sz="quarter" idx="11"/>
          </p:nvPr>
        </p:nvSpPr>
        <p:spPr/>
        <p:txBody>
          <a:bodyPr/>
          <a:lstStyle/>
          <a:p>
            <a:pPr>
              <a:defRPr/>
            </a:pPr>
            <a:fld id="{5AC4FB14-87B7-8140-AAE8-D42289A75EF1}" type="slidenum">
              <a:rPr lang="en-US" smtClean="0"/>
              <a:pPr>
                <a:defRPr/>
              </a:pPr>
              <a:t>66</a:t>
            </a:fld>
            <a:endParaRPr lang="en-US"/>
          </a:p>
        </p:txBody>
      </p:sp>
    </p:spTree>
    <p:extLst>
      <p:ext uri="{BB962C8B-B14F-4D97-AF65-F5344CB8AC3E}">
        <p14:creationId xmlns:p14="http://schemas.microsoft.com/office/powerpoint/2010/main" val="4064462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0413" cy="3427413"/>
          </a:xfrm>
          <a:solidFill>
            <a:srgbClr val="CFE7F5"/>
          </a:solidFill>
          <a:ln w="25400">
            <a:solidFill>
              <a:srgbClr val="808080"/>
            </a:solidFill>
            <a:prstDash val="solid"/>
          </a:ln>
        </p:spPr>
      </p:sp>
      <p:sp>
        <p:nvSpPr>
          <p:cNvPr id="3" name="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308091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Highlight</a:t>
            </a:r>
            <a:r>
              <a:rPr lang="en-US" baseline="0" dirty="0"/>
              <a:t> symmetry at different scales; fix potential bugs in simulation code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temperature distribution in a Taylor-Green vortex flow </a:t>
            </a:r>
            <a:endParaRPr lang="en-US" dirty="0"/>
          </a:p>
          <a:p>
            <a:endParaRPr lang="en-US" dirty="0"/>
          </a:p>
        </p:txBody>
      </p:sp>
      <p:sp>
        <p:nvSpPr>
          <p:cNvPr id="4" name="Header Placeholder 3"/>
          <p:cNvSpPr>
            <a:spLocks noGrp="1"/>
          </p:cNvSpPr>
          <p:nvPr>
            <p:ph type="hdr" sz="quarter" idx="10"/>
          </p:nvPr>
        </p:nvSpPr>
        <p:spPr/>
        <p:txBody>
          <a:bodyPr/>
          <a:lstStyle/>
          <a:p>
            <a:pPr>
              <a:defRPr/>
            </a:pPr>
            <a:r>
              <a:rPr lang="en-US"/>
              <a:t>ECS 289L, Spring 2006</a:t>
            </a:r>
          </a:p>
        </p:txBody>
      </p:sp>
      <p:sp>
        <p:nvSpPr>
          <p:cNvPr id="5" name="Slide Number Placeholder 4"/>
          <p:cNvSpPr>
            <a:spLocks noGrp="1"/>
          </p:cNvSpPr>
          <p:nvPr>
            <p:ph type="sldNum" sz="quarter" idx="11"/>
          </p:nvPr>
        </p:nvSpPr>
        <p:spPr/>
        <p:txBody>
          <a:bodyPr/>
          <a:lstStyle/>
          <a:p>
            <a:pPr>
              <a:defRPr/>
            </a:pPr>
            <a:fld id="{5AC4FB14-87B7-8140-AAE8-D42289A75EF1}" type="slidenum">
              <a:rPr lang="en-US" smtClean="0"/>
              <a:pPr>
                <a:defRPr/>
              </a:pPr>
              <a:t>68</a:t>
            </a:fld>
            <a:endParaRPr lang="en-US"/>
          </a:p>
        </p:txBody>
      </p:sp>
    </p:spTree>
    <p:extLst>
      <p:ext uri="{BB962C8B-B14F-4D97-AF65-F5344CB8AC3E}">
        <p14:creationId xmlns:p14="http://schemas.microsoft.com/office/powerpoint/2010/main" val="2581569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0413" cy="3427413"/>
          </a:xfrm>
          <a:solidFill>
            <a:srgbClr val="CFE7F5"/>
          </a:solidFill>
          <a:ln w="25400">
            <a:solidFill>
              <a:srgbClr val="808080"/>
            </a:solidFill>
            <a:prstDash val="solid"/>
          </a:ln>
        </p:spPr>
      </p:sp>
      <p:sp>
        <p:nvSpPr>
          <p:cNvPr id="3" name="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21507144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hurricane Isabel 2003</a:t>
            </a:r>
          </a:p>
        </p:txBody>
      </p:sp>
      <p:sp>
        <p:nvSpPr>
          <p:cNvPr id="4" name="Header Placeholder 3"/>
          <p:cNvSpPr>
            <a:spLocks noGrp="1"/>
          </p:cNvSpPr>
          <p:nvPr>
            <p:ph type="hdr" sz="quarter"/>
          </p:nvPr>
        </p:nvSpPr>
        <p:spPr/>
        <p:txBody>
          <a:bodyPr/>
          <a:lstStyle/>
          <a:p>
            <a:pPr>
              <a:defRPr/>
            </a:pPr>
            <a:r>
              <a:rPr lang="en-US"/>
              <a:t>ECS 289L, Spring 2006</a:t>
            </a:r>
          </a:p>
        </p:txBody>
      </p:sp>
      <p:sp>
        <p:nvSpPr>
          <p:cNvPr id="5" name="Slide Number Placeholder 4"/>
          <p:cNvSpPr>
            <a:spLocks noGrp="1"/>
          </p:cNvSpPr>
          <p:nvPr>
            <p:ph type="sldNum" sz="quarter" idx="5"/>
          </p:nvPr>
        </p:nvSpPr>
        <p:spPr/>
        <p:txBody>
          <a:bodyPr/>
          <a:lstStyle/>
          <a:p>
            <a:pPr>
              <a:defRPr/>
            </a:pPr>
            <a:fld id="{5AC4FB14-87B7-8140-AAE8-D42289A75EF1}" type="slidenum">
              <a:rPr lang="en-US" smtClean="0"/>
              <a:pPr>
                <a:defRPr/>
              </a:pPr>
              <a:t>70</a:t>
            </a:fld>
            <a:endParaRPr lang="en-US"/>
          </a:p>
        </p:txBody>
      </p:sp>
    </p:spTree>
    <p:extLst>
      <p:ext uri="{BB962C8B-B14F-4D97-AF65-F5344CB8AC3E}">
        <p14:creationId xmlns:p14="http://schemas.microsoft.com/office/powerpoint/2010/main" val="359511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en-US"/>
              <a:t>ECS 289L, Spring 2006</a:t>
            </a:r>
          </a:p>
        </p:txBody>
      </p:sp>
      <p:sp>
        <p:nvSpPr>
          <p:cNvPr id="5" name="Slide Number Placeholder 4"/>
          <p:cNvSpPr>
            <a:spLocks noGrp="1"/>
          </p:cNvSpPr>
          <p:nvPr>
            <p:ph type="sldNum" sz="quarter" idx="5"/>
          </p:nvPr>
        </p:nvSpPr>
        <p:spPr/>
        <p:txBody>
          <a:bodyPr/>
          <a:lstStyle/>
          <a:p>
            <a:pPr>
              <a:defRPr/>
            </a:pPr>
            <a:fld id="{5AC4FB14-87B7-8140-AAE8-D42289A75EF1}" type="slidenum">
              <a:rPr lang="en-US" smtClean="0"/>
              <a:pPr>
                <a:defRPr/>
              </a:pPr>
              <a:t>4</a:t>
            </a:fld>
            <a:endParaRPr lang="en-US"/>
          </a:p>
        </p:txBody>
      </p:sp>
    </p:spTree>
    <p:extLst>
      <p:ext uri="{BB962C8B-B14F-4D97-AF65-F5344CB8AC3E}">
        <p14:creationId xmlns:p14="http://schemas.microsoft.com/office/powerpoint/2010/main" val="1375029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ECS 289L, Spring 2006</a:t>
            </a:r>
          </a:p>
        </p:txBody>
      </p:sp>
      <p:sp>
        <p:nvSpPr>
          <p:cNvPr id="5" name="Slide Number Placeholder 4"/>
          <p:cNvSpPr>
            <a:spLocks noGrp="1"/>
          </p:cNvSpPr>
          <p:nvPr>
            <p:ph type="sldNum" sz="quarter" idx="11"/>
          </p:nvPr>
        </p:nvSpPr>
        <p:spPr/>
        <p:txBody>
          <a:bodyPr/>
          <a:lstStyle/>
          <a:p>
            <a:pPr>
              <a:defRPr/>
            </a:pPr>
            <a:fld id="{5AC4FB14-87B7-8140-AAE8-D42289A75EF1}" type="slidenum">
              <a:rPr lang="en-US" smtClean="0"/>
              <a:pPr>
                <a:defRPr/>
              </a:pPr>
              <a:t>73</a:t>
            </a:fld>
            <a:endParaRPr lang="en-US"/>
          </a:p>
        </p:txBody>
      </p:sp>
    </p:spTree>
    <p:extLst>
      <p:ext uri="{BB962C8B-B14F-4D97-AF65-F5344CB8AC3E}">
        <p14:creationId xmlns:p14="http://schemas.microsoft.com/office/powerpoint/2010/main" val="291820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kern="1200" dirty="0">
                <a:solidFill>
                  <a:schemeClr val="tx1"/>
                </a:solidFill>
                <a:effectLst/>
                <a:latin typeface="Arial" charset="0"/>
                <a:ea typeface="ＭＳ Ｐゴシック" charset="-128"/>
                <a:cs typeface="ＭＳ Ｐゴシック" charset="-128"/>
              </a:rPr>
              <a:t>1. Small because the flow does not contain any vortices and the features do not change. 2. Period when new vortex structures are formed (small block highlighted in green that corresponds to time steps 29 − 39). 3. Next, the vortices exhibit shedding, which is shown by the repeating patterns present in the larger green block in 4. Distorted vortices, high values. </a:t>
            </a:r>
            <a:endParaRPr lang="en-IN" dirty="0"/>
          </a:p>
          <a:p>
            <a:endParaRPr lang="en-US" dirty="0"/>
          </a:p>
        </p:txBody>
      </p:sp>
      <p:sp>
        <p:nvSpPr>
          <p:cNvPr id="4" name="Header Placeholder 3"/>
          <p:cNvSpPr>
            <a:spLocks noGrp="1"/>
          </p:cNvSpPr>
          <p:nvPr>
            <p:ph type="hdr" sz="quarter"/>
          </p:nvPr>
        </p:nvSpPr>
        <p:spPr/>
        <p:txBody>
          <a:bodyPr/>
          <a:lstStyle/>
          <a:p>
            <a:pPr>
              <a:defRPr/>
            </a:pPr>
            <a:r>
              <a:rPr lang="en-US"/>
              <a:t>ECS 289L, Spring 2006</a:t>
            </a:r>
          </a:p>
        </p:txBody>
      </p:sp>
      <p:sp>
        <p:nvSpPr>
          <p:cNvPr id="5" name="Slide Number Placeholder 4"/>
          <p:cNvSpPr>
            <a:spLocks noGrp="1"/>
          </p:cNvSpPr>
          <p:nvPr>
            <p:ph type="sldNum" sz="quarter" idx="5"/>
          </p:nvPr>
        </p:nvSpPr>
        <p:spPr/>
        <p:txBody>
          <a:bodyPr/>
          <a:lstStyle/>
          <a:p>
            <a:pPr>
              <a:defRPr/>
            </a:pPr>
            <a:fld id="{5AC4FB14-87B7-8140-AAE8-D42289A75EF1}" type="slidenum">
              <a:rPr lang="en-US" smtClean="0"/>
              <a:pPr>
                <a:defRPr/>
              </a:pPr>
              <a:t>75</a:t>
            </a:fld>
            <a:endParaRPr lang="en-US"/>
          </a:p>
        </p:txBody>
      </p:sp>
    </p:spTree>
    <p:extLst>
      <p:ext uri="{BB962C8B-B14F-4D97-AF65-F5344CB8AC3E}">
        <p14:creationId xmlns:p14="http://schemas.microsoft.com/office/powerpoint/2010/main" val="22007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200">
                <a:latin typeface="Arial" charset="0"/>
              </a:rPr>
              <a:t>Vijay Natarajan, 28-11-04, Unilever Talk</a:t>
            </a:r>
          </a:p>
        </p:txBody>
      </p:sp>
      <p:sp>
        <p:nvSpPr>
          <p:cNvPr id="10342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55796E69-22A6-BE4F-A4D6-3026FE26C550}" type="slidenum">
              <a:rPr lang="en-US" sz="1200">
                <a:latin typeface="Arial" charset="0"/>
              </a:rPr>
              <a:pPr/>
              <a:t>77</a:t>
            </a:fld>
            <a:endParaRPr lang="en-US" sz="1200">
              <a:latin typeface="Arial" charset="0"/>
            </a:endParaRPr>
          </a:p>
        </p:txBody>
      </p:sp>
      <p:sp>
        <p:nvSpPr>
          <p:cNvPr id="103428" name="Rectangle 2"/>
          <p:cNvSpPr>
            <a:spLocks noGrp="1" noRot="1" noChangeAspect="1" noChangeArrowheads="1" noTextEdit="1"/>
          </p:cNvSpPr>
          <p:nvPr>
            <p:ph type="sldImg"/>
          </p:nvPr>
        </p:nvSpPr>
        <p:spPr>
          <a:xfrm>
            <a:off x="1143000" y="685800"/>
            <a:ext cx="4572000" cy="3429000"/>
          </a:xfrm>
          <a:ln/>
        </p:spPr>
      </p:sp>
      <p:sp>
        <p:nvSpPr>
          <p:cNvPr id="10342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ea typeface="ＭＳ Ｐゴシック" charset="0"/>
                <a:cs typeface="ＭＳ Ｐゴシック" charset="0"/>
              </a:rPr>
              <a:t>Data becoming</a:t>
            </a:r>
            <a:r>
              <a:rPr lang="en-US" baseline="0" dirty="0">
                <a:ea typeface="ＭＳ Ｐゴシック" charset="0"/>
                <a:cs typeface="ＭＳ Ｐゴシック" charset="0"/>
              </a:rPr>
              <a:t> feature-rich necessitating the development of </a:t>
            </a:r>
            <a:r>
              <a:rPr lang="en-US" baseline="0" dirty="0" err="1">
                <a:ea typeface="ＭＳ Ｐゴシック" charset="0"/>
                <a:cs typeface="ＭＳ Ｐゴシック" charset="0"/>
              </a:rPr>
              <a:t>vis</a:t>
            </a:r>
            <a:r>
              <a:rPr lang="en-US" baseline="0" dirty="0">
                <a:ea typeface="ＭＳ Ｐゴシック" charset="0"/>
                <a:cs typeface="ＭＳ Ｐゴシック" charset="0"/>
              </a:rPr>
              <a:t> methods that are feature aware.</a:t>
            </a:r>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Future efforts: Bio and Climate</a:t>
            </a:r>
            <a:r>
              <a:rPr lang="en-US" baseline="0" dirty="0">
                <a:ea typeface="ＭＳ Ｐゴシック" charset="0"/>
                <a:cs typeface="ＭＳ Ｐゴシック" charset="0"/>
              </a:rPr>
              <a:t> science applications.</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307799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D15383-1C35-1149-9812-8C5F3E012D5B}" type="slidenum">
              <a:rPr lang="en-US"/>
              <a:pPr/>
              <a:t>78</a:t>
            </a:fld>
            <a:endParaRPr lang="en-US"/>
          </a:p>
        </p:txBody>
      </p:sp>
      <p:sp>
        <p:nvSpPr>
          <p:cNvPr id="111618"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16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lIns="91432" tIns="45716" rIns="91432" bIns="45716"/>
          <a:lstStyle/>
          <a:p>
            <a:endParaRPr lang="en-US"/>
          </a:p>
        </p:txBody>
      </p:sp>
    </p:spTree>
    <p:extLst>
      <p:ext uri="{BB962C8B-B14F-4D97-AF65-F5344CB8AC3E}">
        <p14:creationId xmlns:p14="http://schemas.microsoft.com/office/powerpoint/2010/main" val="324252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VGL Focus:</a:t>
            </a:r>
          </a:p>
          <a:p>
            <a:pPr lvl="1"/>
            <a:r>
              <a:rPr lang="en-US" dirty="0"/>
              <a:t>Topological structures for representing data (scalar functions, point clouds)</a:t>
            </a:r>
          </a:p>
          <a:p>
            <a:pPr lvl="1"/>
            <a:r>
              <a:rPr lang="en-US" dirty="0"/>
              <a:t>Applications to data visualization and analysis</a:t>
            </a:r>
          </a:p>
          <a:p>
            <a:endParaRPr lang="en-US" dirty="0"/>
          </a:p>
        </p:txBody>
      </p:sp>
      <p:sp>
        <p:nvSpPr>
          <p:cNvPr id="4" name="Header Placeholder 3"/>
          <p:cNvSpPr>
            <a:spLocks noGrp="1"/>
          </p:cNvSpPr>
          <p:nvPr>
            <p:ph type="hdr" sz="quarter" idx="10"/>
          </p:nvPr>
        </p:nvSpPr>
        <p:spPr/>
        <p:txBody>
          <a:bodyPr/>
          <a:lstStyle/>
          <a:p>
            <a:pPr>
              <a:defRPr/>
            </a:pPr>
            <a:r>
              <a:rPr lang="en-US"/>
              <a:t>ECS 289L, Spring 2006</a:t>
            </a:r>
          </a:p>
        </p:txBody>
      </p:sp>
      <p:sp>
        <p:nvSpPr>
          <p:cNvPr id="5" name="Slide Number Placeholder 4"/>
          <p:cNvSpPr>
            <a:spLocks noGrp="1"/>
          </p:cNvSpPr>
          <p:nvPr>
            <p:ph type="sldNum" sz="quarter" idx="11"/>
          </p:nvPr>
        </p:nvSpPr>
        <p:spPr/>
        <p:txBody>
          <a:bodyPr/>
          <a:lstStyle/>
          <a:p>
            <a:pPr>
              <a:defRPr/>
            </a:pPr>
            <a:fld id="{5AC4FB14-87B7-8140-AAE8-D42289A75EF1}" type="slidenum">
              <a:rPr lang="en-US" smtClean="0"/>
              <a:pPr>
                <a:defRPr/>
              </a:pPr>
              <a:t>6</a:t>
            </a:fld>
            <a:endParaRPr lang="en-US"/>
          </a:p>
        </p:txBody>
      </p:sp>
    </p:spTree>
    <p:extLst>
      <p:ext uri="{BB962C8B-B14F-4D97-AF65-F5344CB8AC3E}">
        <p14:creationId xmlns:p14="http://schemas.microsoft.com/office/powerpoint/2010/main" val="2906463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D593D-96D1-744D-8040-D34F3811EE2B}" type="slidenum">
              <a:rPr lang="en-US"/>
              <a:pPr/>
              <a:t>11</a:t>
            </a:fld>
            <a:endParaRPr lang="en-US"/>
          </a:p>
        </p:txBody>
      </p:sp>
      <p:sp>
        <p:nvSpPr>
          <p:cNvPr id="7475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47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dirty="0"/>
              <a:t>Notions of Calculus</a:t>
            </a:r>
          </a:p>
          <a:p>
            <a:r>
              <a:rPr lang="en-US" dirty="0"/>
              <a:t>Z = Sin(x) + Cos(y)</a:t>
            </a:r>
          </a:p>
          <a:p>
            <a:r>
              <a:rPr lang="en-US" dirty="0"/>
              <a:t>Z = X^3 * Y^3</a:t>
            </a:r>
          </a:p>
        </p:txBody>
      </p:sp>
    </p:spTree>
    <p:extLst>
      <p:ext uri="{BB962C8B-B14F-4D97-AF65-F5344CB8AC3E}">
        <p14:creationId xmlns:p14="http://schemas.microsoft.com/office/powerpoint/2010/main" val="28391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D535E4-9327-CB4E-BC1D-A1214D5AB778}" type="slidenum">
              <a:rPr lang="en-US"/>
              <a:pPr/>
              <a:t>12</a:t>
            </a:fld>
            <a:endParaRPr lang="en-US"/>
          </a:p>
        </p:txBody>
      </p:sp>
      <p:sp>
        <p:nvSpPr>
          <p:cNvPr id="76802"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Critical points -- exactly where ball will remain stationary if left on its own.</a:t>
            </a:r>
          </a:p>
          <a:p>
            <a:r>
              <a:rPr lang="en-US"/>
              <a:t>What is the difference between maxima and minima -- unstable and stable</a:t>
            </a:r>
          </a:p>
          <a:p>
            <a:r>
              <a:rPr lang="en-US"/>
              <a:t>Inflexion points?</a:t>
            </a:r>
          </a:p>
        </p:txBody>
      </p:sp>
    </p:spTree>
    <p:extLst>
      <p:ext uri="{BB962C8B-B14F-4D97-AF65-F5344CB8AC3E}">
        <p14:creationId xmlns:p14="http://schemas.microsoft.com/office/powerpoint/2010/main" val="3410051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4B30C-78CD-B24E-AE8C-6D521FE3E5E5}" type="slidenum">
              <a:rPr lang="en-US"/>
              <a:pPr/>
              <a:t>13</a:t>
            </a:fld>
            <a:endParaRPr lang="en-US"/>
          </a:p>
        </p:txBody>
      </p:sp>
      <p:sp>
        <p:nvSpPr>
          <p:cNvPr id="78850"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88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2" tIns="45716" rIns="91432" bIns="45716"/>
          <a:lstStyle/>
          <a:p>
            <a:r>
              <a:rPr lang="en-US"/>
              <a:t>Two types of instability -- principal directions. These are given by eigen-values of Hessian.</a:t>
            </a:r>
          </a:p>
        </p:txBody>
      </p:sp>
    </p:spTree>
    <p:extLst>
      <p:ext uri="{BB962C8B-B14F-4D97-AF65-F5344CB8AC3E}">
        <p14:creationId xmlns:p14="http://schemas.microsoft.com/office/powerpoint/2010/main" val="2503340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132013" y="1219200"/>
            <a:ext cx="4876800" cy="2819400"/>
          </a:xfrm>
        </p:spPr>
        <p:txBody>
          <a:bodyPr/>
          <a:lstStyle>
            <a:lvl1pPr>
              <a:defRPr sz="4800"/>
            </a:lvl1pPr>
          </a:lstStyle>
          <a:p>
            <a:pPr lvl="0"/>
            <a:r>
              <a:rPr lang="en-US" noProof="0"/>
              <a:t>Click to edit Master title style</a:t>
            </a:r>
          </a:p>
        </p:txBody>
      </p:sp>
      <p:sp>
        <p:nvSpPr>
          <p:cNvPr id="4099" name="Rectangle 3"/>
          <p:cNvSpPr>
            <a:spLocks noGrp="1" noChangeArrowheads="1"/>
          </p:cNvSpPr>
          <p:nvPr>
            <p:ph type="subTitle" idx="1"/>
          </p:nvPr>
        </p:nvSpPr>
        <p:spPr>
          <a:xfrm>
            <a:off x="685800" y="4419600"/>
            <a:ext cx="4343400" cy="1447800"/>
          </a:xfrm>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0" indent="0" algn="r">
              <a:buFontTx/>
              <a:buNone/>
              <a:defRPr sz="2800"/>
            </a:lvl1pPr>
          </a:lstStyle>
          <a:p>
            <a:pPr lvl="0"/>
            <a:r>
              <a:rPr lang="en-US" noProof="0"/>
              <a:t>Click to edit Master subtitle style</a:t>
            </a:r>
          </a:p>
        </p:txBody>
      </p:sp>
      <p:sp>
        <p:nvSpPr>
          <p:cNvPr id="4100" name="Rectangle 4"/>
          <p:cNvSpPr>
            <a:spLocks noGrp="1" noChangeArrowheads="1"/>
          </p:cNvSpPr>
          <p:nvPr>
            <p:ph type="dt" sz="half" idx="2"/>
          </p:nvPr>
        </p:nvSpPr>
        <p:spPr>
          <a:xfrm>
            <a:off x="685800" y="6248400"/>
            <a:ext cx="1905000" cy="457200"/>
          </a:xfrm>
        </p:spPr>
        <p:txBody>
          <a:bodyPr/>
          <a:lstStyle>
            <a:lvl1pPr>
              <a:defRPr sz="1400"/>
            </a:lvl1pPr>
          </a:lstStyle>
          <a:p>
            <a:r>
              <a:rPr lang="en-IN"/>
              <a:t>Vijay Natarajan</a:t>
            </a:r>
            <a:endParaRPr lang="en-US"/>
          </a:p>
        </p:txBody>
      </p:sp>
      <p:sp>
        <p:nvSpPr>
          <p:cNvPr id="4101" name="Rectangle 5"/>
          <p:cNvSpPr>
            <a:spLocks noGrp="1" noChangeArrowheads="1"/>
          </p:cNvSpPr>
          <p:nvPr>
            <p:ph type="ftr" sz="quarter" idx="3"/>
          </p:nvPr>
        </p:nvSpPr>
        <p:spPr>
          <a:xfrm>
            <a:off x="3124200" y="6248400"/>
            <a:ext cx="3886200" cy="457200"/>
          </a:xfrm>
        </p:spPr>
        <p:txBody>
          <a:bodyPr/>
          <a:lstStyle>
            <a:lvl1pPr>
              <a:defRPr sz="1400"/>
            </a:lvl1pPr>
          </a:lstStyle>
          <a:p>
            <a:r>
              <a:rPr lang="en-IN"/>
              <a:t>ACM Summer School 2019 : Reeb Graphs and Applications</a:t>
            </a:r>
            <a:endParaRPr lang="en-US"/>
          </a:p>
        </p:txBody>
      </p:sp>
      <p:sp>
        <p:nvSpPr>
          <p:cNvPr id="4102" name="Rectangle 6"/>
          <p:cNvSpPr>
            <a:spLocks noGrp="1" noChangeArrowheads="1"/>
          </p:cNvSpPr>
          <p:nvPr>
            <p:ph type="sldNum" sz="quarter" idx="4"/>
          </p:nvPr>
        </p:nvSpPr>
        <p:spPr>
          <a:xfrm>
            <a:off x="7772400" y="6248400"/>
            <a:ext cx="1143000" cy="457200"/>
          </a:xfrm>
        </p:spPr>
        <p:txBody>
          <a:bodyPr/>
          <a:lstStyle>
            <a:lvl1pPr>
              <a:defRPr sz="1400"/>
            </a:lvl1pPr>
          </a:lstStyle>
          <a:p>
            <a:fld id="{06F05751-A6B1-D842-9360-58C0D453F40E}"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IN"/>
              <a:t>Vijay Natarajan</a:t>
            </a:r>
            <a:endParaRPr lang="en-US"/>
          </a:p>
        </p:txBody>
      </p:sp>
      <p:sp>
        <p:nvSpPr>
          <p:cNvPr id="5" name="Footer Placeholder 4"/>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lvl1pPr>
              <a:defRPr/>
            </a:lvl1pPr>
          </a:lstStyle>
          <a:p>
            <a:fld id="{C21D8A80-BDBC-054C-8EC5-11ACE73EFED0}" type="slidenum">
              <a:rPr lang="en-US"/>
              <a:pPr/>
              <a:t>‹#›</a:t>
            </a:fld>
            <a:endParaRPr lang="en-US"/>
          </a:p>
        </p:txBody>
      </p:sp>
    </p:spTree>
    <p:extLst>
      <p:ext uri="{BB962C8B-B14F-4D97-AF65-F5344CB8AC3E}">
        <p14:creationId xmlns:p14="http://schemas.microsoft.com/office/powerpoint/2010/main" val="434385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IN"/>
              <a:t>Vijay Natarajan</a:t>
            </a:r>
            <a:endParaRPr lang="en-US"/>
          </a:p>
        </p:txBody>
      </p:sp>
      <p:sp>
        <p:nvSpPr>
          <p:cNvPr id="5" name="Footer Placeholder 4"/>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lvl1pPr>
              <a:defRPr/>
            </a:lvl1pPr>
          </a:lstStyle>
          <a:p>
            <a:fld id="{82F2D996-2D69-0D41-8662-7F778BEAE19F}" type="slidenum">
              <a:rPr lang="en-US"/>
              <a:pPr/>
              <a:t>‹#›</a:t>
            </a:fld>
            <a:endParaRPr lang="en-US"/>
          </a:p>
        </p:txBody>
      </p:sp>
    </p:spTree>
    <p:extLst>
      <p:ext uri="{BB962C8B-B14F-4D97-AF65-F5344CB8AC3E}">
        <p14:creationId xmlns:p14="http://schemas.microsoft.com/office/powerpoint/2010/main" val="1942629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r>
              <a:rPr lang="en-IN"/>
              <a:t>Vijay Natarajan</a:t>
            </a:r>
            <a:endParaRPr lang="en-US"/>
          </a:p>
        </p:txBody>
      </p:sp>
      <p:sp>
        <p:nvSpPr>
          <p:cNvPr id="6" name="Rectangle 6"/>
          <p:cNvSpPr>
            <a:spLocks noGrp="1" noChangeArrowheads="1"/>
          </p:cNvSpPr>
          <p:nvPr>
            <p:ph type="ftr" sz="quarter" idx="11"/>
          </p:nvPr>
        </p:nvSpPr>
        <p:spPr>
          <a:ln/>
        </p:spPr>
        <p:txBody>
          <a:bodyPr/>
          <a:lstStyle>
            <a:lvl1pPr>
              <a:defRPr/>
            </a:lvl1pPr>
          </a:lstStyle>
          <a:p>
            <a:r>
              <a:rPr lang="en-IN"/>
              <a:t>ACM Summer School 2019 : Reeb Graphs and Applications</a:t>
            </a:r>
            <a:endParaRPr lang="en-US"/>
          </a:p>
        </p:txBody>
      </p:sp>
      <p:sp>
        <p:nvSpPr>
          <p:cNvPr id="7" name="Rectangle 7"/>
          <p:cNvSpPr>
            <a:spLocks noGrp="1" noChangeArrowheads="1"/>
          </p:cNvSpPr>
          <p:nvPr>
            <p:ph type="sldNum" sz="quarter" idx="12"/>
          </p:nvPr>
        </p:nvSpPr>
        <p:spPr>
          <a:ln/>
        </p:spPr>
        <p:txBody>
          <a:bodyPr/>
          <a:lstStyle>
            <a:lvl1pPr>
              <a:defRPr/>
            </a:lvl1pPr>
          </a:lstStyle>
          <a:p>
            <a:fld id="{833FEBDD-1A79-EF46-8DAC-4FDB65242AE7}" type="slidenum">
              <a:rPr lang="en-US"/>
              <a:pPr/>
              <a:t>‹#›</a:t>
            </a:fld>
            <a:endParaRPr lang="en-US"/>
          </a:p>
        </p:txBody>
      </p:sp>
    </p:spTree>
    <p:extLst>
      <p:ext uri="{BB962C8B-B14F-4D97-AF65-F5344CB8AC3E}">
        <p14:creationId xmlns:p14="http://schemas.microsoft.com/office/powerpoint/2010/main" val="46036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IN"/>
              <a:t>Vijay Natarajan</a:t>
            </a:r>
            <a:endParaRPr lang="en-US"/>
          </a:p>
        </p:txBody>
      </p:sp>
      <p:sp>
        <p:nvSpPr>
          <p:cNvPr id="5" name="Footer Placeholder 4"/>
          <p:cNvSpPr>
            <a:spLocks noGrp="1"/>
          </p:cNvSpPr>
          <p:nvPr>
            <p:ph type="ftr" sz="quarter" idx="11"/>
          </p:nvPr>
        </p:nvSpPr>
        <p:spPr>
          <a:xfrm>
            <a:off x="2590800" y="6553200"/>
            <a:ext cx="4069432" cy="152400"/>
          </a:xfrm>
        </p:spPr>
        <p:txBody>
          <a:bodyPr/>
          <a:lstStyle>
            <a:lvl1pPr>
              <a:defRPr/>
            </a:lvl1pPr>
          </a:lstStyle>
          <a:p>
            <a:r>
              <a:rPr lang="en-IN" dirty="0"/>
              <a:t>ACM Summer School 2019 : Reeb Graphs and Applications</a:t>
            </a:r>
            <a:endParaRPr lang="en-US" dirty="0"/>
          </a:p>
        </p:txBody>
      </p:sp>
      <p:sp>
        <p:nvSpPr>
          <p:cNvPr id="6" name="Slide Number Placeholder 5"/>
          <p:cNvSpPr>
            <a:spLocks noGrp="1"/>
          </p:cNvSpPr>
          <p:nvPr>
            <p:ph type="sldNum" sz="quarter" idx="12"/>
          </p:nvPr>
        </p:nvSpPr>
        <p:spPr/>
        <p:txBody>
          <a:bodyPr/>
          <a:lstStyle>
            <a:lvl1pPr>
              <a:defRPr/>
            </a:lvl1pPr>
          </a:lstStyle>
          <a:p>
            <a:fld id="{2BB2C10A-8FDE-DC48-BE6E-11A39CCD29F1}" type="slidenum">
              <a:rPr lang="en-US"/>
              <a:pPr/>
              <a:t>‹#›</a:t>
            </a:fld>
            <a:endParaRPr lang="en-US"/>
          </a:p>
        </p:txBody>
      </p:sp>
    </p:spTree>
    <p:extLst>
      <p:ext uri="{BB962C8B-B14F-4D97-AF65-F5344CB8AC3E}">
        <p14:creationId xmlns:p14="http://schemas.microsoft.com/office/powerpoint/2010/main" val="377139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IN"/>
              <a:t>Vijay Natarajan</a:t>
            </a:r>
            <a:endParaRPr lang="en-US"/>
          </a:p>
        </p:txBody>
      </p:sp>
      <p:sp>
        <p:nvSpPr>
          <p:cNvPr id="5" name="Footer Placeholder 4"/>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lvl1pPr>
              <a:defRPr/>
            </a:lvl1pPr>
          </a:lstStyle>
          <a:p>
            <a:fld id="{03978526-3FCB-3C47-9592-F4EF17735804}" type="slidenum">
              <a:rPr lang="en-US"/>
              <a:pPr/>
              <a:t>‹#›</a:t>
            </a:fld>
            <a:endParaRPr lang="en-US"/>
          </a:p>
        </p:txBody>
      </p:sp>
    </p:spTree>
    <p:extLst>
      <p:ext uri="{BB962C8B-B14F-4D97-AF65-F5344CB8AC3E}">
        <p14:creationId xmlns:p14="http://schemas.microsoft.com/office/powerpoint/2010/main" val="3716596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r>
              <a:rPr lang="en-IN"/>
              <a:t>Vijay Natarajan</a:t>
            </a:r>
            <a:endParaRPr lang="en-US"/>
          </a:p>
        </p:txBody>
      </p:sp>
      <p:sp>
        <p:nvSpPr>
          <p:cNvPr id="6" name="Footer Placeholder 5"/>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7" name="Slide Number Placeholder 6"/>
          <p:cNvSpPr>
            <a:spLocks noGrp="1"/>
          </p:cNvSpPr>
          <p:nvPr>
            <p:ph type="sldNum" sz="quarter" idx="12"/>
          </p:nvPr>
        </p:nvSpPr>
        <p:spPr/>
        <p:txBody>
          <a:bodyPr/>
          <a:lstStyle>
            <a:lvl1pPr>
              <a:defRPr/>
            </a:lvl1pPr>
          </a:lstStyle>
          <a:p>
            <a:fld id="{B8A5045C-FB4F-AA45-9C6D-E5848128A110}" type="slidenum">
              <a:rPr lang="en-US"/>
              <a:pPr/>
              <a:t>‹#›</a:t>
            </a:fld>
            <a:endParaRPr lang="en-US"/>
          </a:p>
        </p:txBody>
      </p:sp>
    </p:spTree>
    <p:extLst>
      <p:ext uri="{BB962C8B-B14F-4D97-AF65-F5344CB8AC3E}">
        <p14:creationId xmlns:p14="http://schemas.microsoft.com/office/powerpoint/2010/main" val="2684790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r>
              <a:rPr lang="en-IN"/>
              <a:t>Vijay Natarajan</a:t>
            </a:r>
            <a:endParaRPr lang="en-US"/>
          </a:p>
        </p:txBody>
      </p:sp>
      <p:sp>
        <p:nvSpPr>
          <p:cNvPr id="8" name="Footer Placeholder 7"/>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9" name="Slide Number Placeholder 8"/>
          <p:cNvSpPr>
            <a:spLocks noGrp="1"/>
          </p:cNvSpPr>
          <p:nvPr>
            <p:ph type="sldNum" sz="quarter" idx="12"/>
          </p:nvPr>
        </p:nvSpPr>
        <p:spPr/>
        <p:txBody>
          <a:bodyPr/>
          <a:lstStyle>
            <a:lvl1pPr>
              <a:defRPr/>
            </a:lvl1pPr>
          </a:lstStyle>
          <a:p>
            <a:fld id="{DD24C718-D2E9-5548-951E-2BBFEDB870CA}" type="slidenum">
              <a:rPr lang="en-US"/>
              <a:pPr/>
              <a:t>‹#›</a:t>
            </a:fld>
            <a:endParaRPr lang="en-US"/>
          </a:p>
        </p:txBody>
      </p:sp>
    </p:spTree>
    <p:extLst>
      <p:ext uri="{BB962C8B-B14F-4D97-AF65-F5344CB8AC3E}">
        <p14:creationId xmlns:p14="http://schemas.microsoft.com/office/powerpoint/2010/main" val="306096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en-IN"/>
              <a:t>Vijay Natarajan</a:t>
            </a:r>
            <a:endParaRPr lang="en-US"/>
          </a:p>
        </p:txBody>
      </p:sp>
      <p:sp>
        <p:nvSpPr>
          <p:cNvPr id="4" name="Footer Placeholder 3"/>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lvl1pPr>
              <a:defRPr/>
            </a:lvl1pPr>
          </a:lstStyle>
          <a:p>
            <a:fld id="{DFA947D4-66C8-1A46-9675-7908F01010C7}" type="slidenum">
              <a:rPr lang="en-US"/>
              <a:pPr/>
              <a:t>‹#›</a:t>
            </a:fld>
            <a:endParaRPr lang="en-US"/>
          </a:p>
        </p:txBody>
      </p:sp>
    </p:spTree>
    <p:extLst>
      <p:ext uri="{BB962C8B-B14F-4D97-AF65-F5344CB8AC3E}">
        <p14:creationId xmlns:p14="http://schemas.microsoft.com/office/powerpoint/2010/main" val="402491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IN"/>
              <a:t>Vijay Natarajan</a:t>
            </a:r>
            <a:endParaRPr lang="en-US"/>
          </a:p>
        </p:txBody>
      </p:sp>
      <p:sp>
        <p:nvSpPr>
          <p:cNvPr id="3" name="Footer Placeholder 2"/>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4" name="Slide Number Placeholder 3"/>
          <p:cNvSpPr>
            <a:spLocks noGrp="1"/>
          </p:cNvSpPr>
          <p:nvPr>
            <p:ph type="sldNum" sz="quarter" idx="12"/>
          </p:nvPr>
        </p:nvSpPr>
        <p:spPr/>
        <p:txBody>
          <a:bodyPr/>
          <a:lstStyle>
            <a:lvl1pPr>
              <a:defRPr/>
            </a:lvl1pPr>
          </a:lstStyle>
          <a:p>
            <a:fld id="{0C60EC1F-EFC9-1541-A947-566696835940}" type="slidenum">
              <a:rPr lang="en-US"/>
              <a:pPr/>
              <a:t>‹#›</a:t>
            </a:fld>
            <a:endParaRPr lang="en-US"/>
          </a:p>
        </p:txBody>
      </p:sp>
    </p:spTree>
    <p:extLst>
      <p:ext uri="{BB962C8B-B14F-4D97-AF65-F5344CB8AC3E}">
        <p14:creationId xmlns:p14="http://schemas.microsoft.com/office/powerpoint/2010/main" val="360552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IN"/>
              <a:t>Vijay Natarajan</a:t>
            </a:r>
            <a:endParaRPr lang="en-US"/>
          </a:p>
        </p:txBody>
      </p:sp>
      <p:sp>
        <p:nvSpPr>
          <p:cNvPr id="6" name="Footer Placeholder 5"/>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7" name="Slide Number Placeholder 6"/>
          <p:cNvSpPr>
            <a:spLocks noGrp="1"/>
          </p:cNvSpPr>
          <p:nvPr>
            <p:ph type="sldNum" sz="quarter" idx="12"/>
          </p:nvPr>
        </p:nvSpPr>
        <p:spPr/>
        <p:txBody>
          <a:bodyPr/>
          <a:lstStyle>
            <a:lvl1pPr>
              <a:defRPr/>
            </a:lvl1pPr>
          </a:lstStyle>
          <a:p>
            <a:fld id="{7D908CF3-E66A-704A-9D05-5DF2CFA48ED9}" type="slidenum">
              <a:rPr lang="en-US"/>
              <a:pPr/>
              <a:t>‹#›</a:t>
            </a:fld>
            <a:endParaRPr lang="en-US"/>
          </a:p>
        </p:txBody>
      </p:sp>
    </p:spTree>
    <p:extLst>
      <p:ext uri="{BB962C8B-B14F-4D97-AF65-F5344CB8AC3E}">
        <p14:creationId xmlns:p14="http://schemas.microsoft.com/office/powerpoint/2010/main" val="2673734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IN"/>
              <a:t>Vijay Natarajan</a:t>
            </a:r>
            <a:endParaRPr lang="en-US"/>
          </a:p>
        </p:txBody>
      </p:sp>
      <p:sp>
        <p:nvSpPr>
          <p:cNvPr id="6" name="Footer Placeholder 5"/>
          <p:cNvSpPr>
            <a:spLocks noGrp="1"/>
          </p:cNvSpPr>
          <p:nvPr>
            <p:ph type="ftr" sz="quarter" idx="11"/>
          </p:nvPr>
        </p:nvSpPr>
        <p:spPr/>
        <p:txBody>
          <a:bodyPr/>
          <a:lstStyle>
            <a:lvl1pPr>
              <a:defRPr/>
            </a:lvl1pPr>
          </a:lstStyle>
          <a:p>
            <a:r>
              <a:rPr lang="en-IN"/>
              <a:t>ACM Summer School 2019 : Reeb Graphs and Applications</a:t>
            </a:r>
            <a:endParaRPr lang="en-US"/>
          </a:p>
        </p:txBody>
      </p:sp>
      <p:sp>
        <p:nvSpPr>
          <p:cNvPr id="7" name="Slide Number Placeholder 6"/>
          <p:cNvSpPr>
            <a:spLocks noGrp="1"/>
          </p:cNvSpPr>
          <p:nvPr>
            <p:ph type="sldNum" sz="quarter" idx="12"/>
          </p:nvPr>
        </p:nvSpPr>
        <p:spPr/>
        <p:txBody>
          <a:bodyPr/>
          <a:lstStyle>
            <a:lvl1pPr>
              <a:defRPr/>
            </a:lvl1pPr>
          </a:lstStyle>
          <a:p>
            <a:fld id="{065764A0-E886-F440-8C9E-E1C3231380F3}" type="slidenum">
              <a:rPr lang="en-US"/>
              <a:pPr/>
              <a:t>‹#›</a:t>
            </a:fld>
            <a:endParaRPr lang="en-US"/>
          </a:p>
        </p:txBody>
      </p:sp>
    </p:spTree>
    <p:extLst>
      <p:ext uri="{BB962C8B-B14F-4D97-AF65-F5344CB8AC3E}">
        <p14:creationId xmlns:p14="http://schemas.microsoft.com/office/powerpoint/2010/main" val="2139963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ffectLst>
            <a:outerShdw blurRad="63500" dist="38099" dir="2700000" algn="ctr" rotWithShape="0">
              <a:srgbClr val="FFFFFF">
                <a:alpha val="74998"/>
              </a:srgbClr>
            </a:outerShdw>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6" name="Rectangle 4"/>
          <p:cNvSpPr>
            <a:spLocks noGrp="1" noChangeArrowheads="1"/>
          </p:cNvSpPr>
          <p:nvPr>
            <p:ph type="dt" sz="half" idx="2"/>
          </p:nvPr>
        </p:nvSpPr>
        <p:spPr bwMode="auto">
          <a:xfrm>
            <a:off x="685800" y="6553200"/>
            <a:ext cx="1905000" cy="152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000">
                <a:latin typeface="+mn-lt"/>
                <a:ea typeface="+mn-ea"/>
                <a:cs typeface="+mn-cs"/>
              </a:defRPr>
            </a:lvl1pPr>
          </a:lstStyle>
          <a:p>
            <a:r>
              <a:rPr lang="en-IN"/>
              <a:t>Vijay Natarajan</a:t>
            </a:r>
            <a:endParaRPr lang="en-US"/>
          </a:p>
        </p:txBody>
      </p:sp>
      <p:sp>
        <p:nvSpPr>
          <p:cNvPr id="3077" name="Rectangle 5"/>
          <p:cNvSpPr>
            <a:spLocks noGrp="1" noChangeArrowheads="1"/>
          </p:cNvSpPr>
          <p:nvPr>
            <p:ph type="ftr" sz="quarter" idx="3"/>
          </p:nvPr>
        </p:nvSpPr>
        <p:spPr bwMode="auto">
          <a:xfrm>
            <a:off x="2590800" y="6553200"/>
            <a:ext cx="3962400" cy="15233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mn-lt"/>
                <a:ea typeface="+mn-ea"/>
                <a:cs typeface="+mn-cs"/>
              </a:defRPr>
            </a:lvl1pPr>
          </a:lstStyle>
          <a:p>
            <a:r>
              <a:rPr lang="en-IN" dirty="0"/>
              <a:t>ACM Summer School 2019 : Reeb Graphs and Applications</a:t>
            </a:r>
            <a:endParaRPr lang="en-US" dirty="0"/>
          </a:p>
        </p:txBody>
      </p:sp>
      <p:sp>
        <p:nvSpPr>
          <p:cNvPr id="3078" name="Rectangle 6"/>
          <p:cNvSpPr>
            <a:spLocks noGrp="1" noChangeArrowheads="1"/>
          </p:cNvSpPr>
          <p:nvPr>
            <p:ph type="sldNum" sz="quarter" idx="4"/>
          </p:nvPr>
        </p:nvSpPr>
        <p:spPr bwMode="auto">
          <a:xfrm>
            <a:off x="6553200" y="6553200"/>
            <a:ext cx="1905000" cy="152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000">
                <a:latin typeface="+mn-lt"/>
                <a:ea typeface="+mn-ea"/>
                <a:cs typeface="+mn-cs"/>
              </a:defRPr>
            </a:lvl1pPr>
          </a:lstStyle>
          <a:p>
            <a:fld id="{858EAD0E-1265-7447-A92A-C782C6A69328}" type="slidenum">
              <a:rPr lang="en-US"/>
              <a:pPr/>
              <a:t>‹#›</a:t>
            </a:fld>
            <a:endParaRPr lang="en-US"/>
          </a:p>
        </p:txBody>
      </p:sp>
      <p:sp>
        <p:nvSpPr>
          <p:cNvPr id="3079" name="Line 7"/>
          <p:cNvSpPr>
            <a:spLocks noChangeShapeType="1"/>
          </p:cNvSpPr>
          <p:nvPr/>
        </p:nvSpPr>
        <p:spPr bwMode="auto">
          <a:xfrm>
            <a:off x="685800" y="6553200"/>
            <a:ext cx="7772400" cy="0"/>
          </a:xfrm>
          <a:prstGeom prst="line">
            <a:avLst/>
          </a:prstGeom>
          <a:noFill/>
          <a:ln w="9525">
            <a:solidFill>
              <a:schemeClr val="tx1"/>
            </a:solidFill>
            <a:round/>
            <a:headEnd/>
            <a:tailEnd/>
          </a:ln>
          <a:effectLst>
            <a:outerShdw blurRad="63500" dist="35921" dir="2700000" algn="ctr" rotWithShape="0">
              <a:schemeClr val="bg2"/>
            </a:outerShdw>
          </a:effectLst>
          <a:extLst>
            <a:ext uri="{909E8E84-426E-40dd-AFC4-6F175D3DCCD1}">
              <a14:hiddenFill xmlns:a14="http://schemas.microsoft.com/office/drawing/2010/main" xmlns="">
                <a:noFill/>
              </a14:hiddenFill>
            </a:ext>
          </a:extLst>
        </p:spPr>
        <p:txBody>
          <a:bodyPr anchor="ctr">
            <a:spAutoFit/>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entury Gothic" charset="0"/>
          <a:ea typeface="Osaka" charset="0"/>
          <a:cs typeface="Osaka" charset="0"/>
        </a:defRPr>
      </a:lvl2pPr>
      <a:lvl3pPr algn="ctr" rtl="0" fontAlgn="base">
        <a:spcBef>
          <a:spcPct val="0"/>
        </a:spcBef>
        <a:spcAft>
          <a:spcPct val="0"/>
        </a:spcAft>
        <a:defRPr sz="4400">
          <a:solidFill>
            <a:schemeClr val="tx2"/>
          </a:solidFill>
          <a:latin typeface="Century Gothic" charset="0"/>
          <a:ea typeface="Osaka" charset="0"/>
          <a:cs typeface="Osaka" charset="0"/>
        </a:defRPr>
      </a:lvl3pPr>
      <a:lvl4pPr algn="ctr" rtl="0" fontAlgn="base">
        <a:spcBef>
          <a:spcPct val="0"/>
        </a:spcBef>
        <a:spcAft>
          <a:spcPct val="0"/>
        </a:spcAft>
        <a:defRPr sz="4400">
          <a:solidFill>
            <a:schemeClr val="tx2"/>
          </a:solidFill>
          <a:latin typeface="Century Gothic" charset="0"/>
          <a:ea typeface="Osaka" charset="0"/>
          <a:cs typeface="Osaka" charset="0"/>
        </a:defRPr>
      </a:lvl4pPr>
      <a:lvl5pPr algn="ctr" rtl="0" fontAlgn="base">
        <a:spcBef>
          <a:spcPct val="0"/>
        </a:spcBef>
        <a:spcAft>
          <a:spcPct val="0"/>
        </a:spcAft>
        <a:defRPr sz="4400">
          <a:solidFill>
            <a:schemeClr val="tx2"/>
          </a:solidFill>
          <a:latin typeface="Century Gothic" charset="0"/>
          <a:ea typeface="Osaka" charset="0"/>
          <a:cs typeface="Osaka" charset="0"/>
        </a:defRPr>
      </a:lvl5pPr>
      <a:lvl6pPr marL="457200" algn="ctr" rtl="0" fontAlgn="base">
        <a:spcBef>
          <a:spcPct val="0"/>
        </a:spcBef>
        <a:spcAft>
          <a:spcPct val="0"/>
        </a:spcAft>
        <a:defRPr sz="4400">
          <a:solidFill>
            <a:schemeClr val="tx2"/>
          </a:solidFill>
          <a:latin typeface="Century Gothic" charset="0"/>
          <a:ea typeface="Osaka" charset="0"/>
          <a:cs typeface="Osaka" charset="0"/>
        </a:defRPr>
      </a:lvl6pPr>
      <a:lvl7pPr marL="914400" algn="ctr" rtl="0" fontAlgn="base">
        <a:spcBef>
          <a:spcPct val="0"/>
        </a:spcBef>
        <a:spcAft>
          <a:spcPct val="0"/>
        </a:spcAft>
        <a:defRPr sz="4400">
          <a:solidFill>
            <a:schemeClr val="tx2"/>
          </a:solidFill>
          <a:latin typeface="Century Gothic" charset="0"/>
          <a:ea typeface="Osaka" charset="0"/>
          <a:cs typeface="Osaka" charset="0"/>
        </a:defRPr>
      </a:lvl7pPr>
      <a:lvl8pPr marL="1371600" algn="ctr" rtl="0" fontAlgn="base">
        <a:spcBef>
          <a:spcPct val="0"/>
        </a:spcBef>
        <a:spcAft>
          <a:spcPct val="0"/>
        </a:spcAft>
        <a:defRPr sz="4400">
          <a:solidFill>
            <a:schemeClr val="tx2"/>
          </a:solidFill>
          <a:latin typeface="Century Gothic" charset="0"/>
          <a:ea typeface="Osaka" charset="0"/>
          <a:cs typeface="Osaka" charset="0"/>
        </a:defRPr>
      </a:lvl8pPr>
      <a:lvl9pPr marL="1828800" algn="ctr" rtl="0" fontAlgn="base">
        <a:spcBef>
          <a:spcPct val="0"/>
        </a:spcBef>
        <a:spcAft>
          <a:spcPct val="0"/>
        </a:spcAft>
        <a:defRPr sz="4400">
          <a:solidFill>
            <a:schemeClr val="tx2"/>
          </a:solidFill>
          <a:latin typeface="Century Gothic" charset="0"/>
          <a:ea typeface="Osaka" charset="0"/>
          <a:cs typeface="Osaka"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Font typeface="Wingdings" charset="0"/>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Font typeface="Wingdings" charset="0"/>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oleObject" Target="../embeddings/oleObject5.bin"/><Relationship Id="rId3" Type="http://schemas.openxmlformats.org/officeDocument/2006/relationships/notesSlide" Target="../notesSlides/notesSlide7.xml"/><Relationship Id="rId7" Type="http://schemas.openxmlformats.org/officeDocument/2006/relationships/oleObject" Target="../embeddings/oleObject2.bin"/><Relationship Id="rId12" Type="http://schemas.openxmlformats.org/officeDocument/2006/relationships/image" Target="../media/image23.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7.png"/><Relationship Id="rId11" Type="http://schemas.openxmlformats.org/officeDocument/2006/relationships/oleObject" Target="../embeddings/oleObject4.bin"/><Relationship Id="rId5" Type="http://schemas.openxmlformats.org/officeDocument/2006/relationships/image" Target="../media/image26.png"/><Relationship Id="rId10" Type="http://schemas.openxmlformats.org/officeDocument/2006/relationships/image" Target="../media/image22.emf"/><Relationship Id="rId4" Type="http://schemas.openxmlformats.org/officeDocument/2006/relationships/image" Target="../media/image25.png"/><Relationship Id="rId9" Type="http://schemas.openxmlformats.org/officeDocument/2006/relationships/oleObject" Target="../embeddings/oleObject3.bin"/><Relationship Id="rId1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9.xml"/><Relationship Id="rId7" Type="http://schemas.openxmlformats.org/officeDocument/2006/relationships/oleObject" Target="../embeddings/oleObject7.bin"/><Relationship Id="rId12"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31.emf"/><Relationship Id="rId4" Type="http://schemas.openxmlformats.org/officeDocument/2006/relationships/image" Target="../media/image33.jpeg"/><Relationship Id="rId9"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oleObject" Target="../embeddings/oleObject12.bin"/><Relationship Id="rId3" Type="http://schemas.openxmlformats.org/officeDocument/2006/relationships/notesSlide" Target="../notesSlides/notesSlide10.xml"/><Relationship Id="rId7" Type="http://schemas.openxmlformats.org/officeDocument/2006/relationships/image" Target="../media/image34.emf"/><Relationship Id="rId12" Type="http://schemas.openxmlformats.org/officeDocument/2006/relationships/image" Target="../media/image28.png"/><Relationship Id="rId2" Type="http://schemas.openxmlformats.org/officeDocument/2006/relationships/slideLayout" Target="../slideLayouts/slideLayout2.xml"/><Relationship Id="rId16" Type="http://schemas.openxmlformats.org/officeDocument/2006/relationships/image" Target="../media/image41.png"/><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35.emf"/><Relationship Id="rId5" Type="http://schemas.openxmlformats.org/officeDocument/2006/relationships/image" Target="../media/image38.png"/><Relationship Id="rId15" Type="http://schemas.openxmlformats.org/officeDocument/2006/relationships/image" Target="../media/image40.jpeg"/><Relationship Id="rId10" Type="http://schemas.openxmlformats.org/officeDocument/2006/relationships/oleObject" Target="../embeddings/oleObject11.bin"/><Relationship Id="rId4" Type="http://schemas.openxmlformats.org/officeDocument/2006/relationships/image" Target="../media/image37.png"/><Relationship Id="rId9" Type="http://schemas.openxmlformats.org/officeDocument/2006/relationships/image" Target="../media/image39.png"/><Relationship Id="rId14" Type="http://schemas.openxmlformats.org/officeDocument/2006/relationships/image" Target="../media/image36.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6.emf"/><Relationship Id="rId18" Type="http://schemas.openxmlformats.org/officeDocument/2006/relationships/oleObject" Target="../embeddings/oleObject20.bin"/><Relationship Id="rId26" Type="http://schemas.openxmlformats.org/officeDocument/2006/relationships/oleObject" Target="../embeddings/oleObject24.bin"/><Relationship Id="rId3" Type="http://schemas.openxmlformats.org/officeDocument/2006/relationships/notesSlide" Target="../notesSlides/notesSlide11.xml"/><Relationship Id="rId21" Type="http://schemas.openxmlformats.org/officeDocument/2006/relationships/image" Target="../media/image50.emf"/><Relationship Id="rId7" Type="http://schemas.openxmlformats.org/officeDocument/2006/relationships/image" Target="../media/image43.emf"/><Relationship Id="rId12" Type="http://schemas.openxmlformats.org/officeDocument/2006/relationships/oleObject" Target="../embeddings/oleObject17.bin"/><Relationship Id="rId17" Type="http://schemas.openxmlformats.org/officeDocument/2006/relationships/image" Target="../media/image48.emf"/><Relationship Id="rId25" Type="http://schemas.openxmlformats.org/officeDocument/2006/relationships/image" Target="../media/image52.emf"/><Relationship Id="rId2" Type="http://schemas.openxmlformats.org/officeDocument/2006/relationships/slideLayout" Target="../slideLayouts/slideLayout2.xml"/><Relationship Id="rId16" Type="http://schemas.openxmlformats.org/officeDocument/2006/relationships/oleObject" Target="../embeddings/oleObject19.bin"/><Relationship Id="rId20" Type="http://schemas.openxmlformats.org/officeDocument/2006/relationships/oleObject" Target="../embeddings/oleObject21.bin"/><Relationship Id="rId29" Type="http://schemas.openxmlformats.org/officeDocument/2006/relationships/image" Target="../media/image54.emf"/><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45.emf"/><Relationship Id="rId24" Type="http://schemas.openxmlformats.org/officeDocument/2006/relationships/oleObject" Target="../embeddings/oleObject23.bin"/><Relationship Id="rId5" Type="http://schemas.openxmlformats.org/officeDocument/2006/relationships/image" Target="../media/image42.emf"/><Relationship Id="rId15" Type="http://schemas.openxmlformats.org/officeDocument/2006/relationships/image" Target="../media/image47.emf"/><Relationship Id="rId23" Type="http://schemas.openxmlformats.org/officeDocument/2006/relationships/image" Target="../media/image51.emf"/><Relationship Id="rId28" Type="http://schemas.openxmlformats.org/officeDocument/2006/relationships/oleObject" Target="../embeddings/oleObject25.bin"/><Relationship Id="rId10" Type="http://schemas.openxmlformats.org/officeDocument/2006/relationships/oleObject" Target="../embeddings/oleObject16.bin"/><Relationship Id="rId19" Type="http://schemas.openxmlformats.org/officeDocument/2006/relationships/image" Target="../media/image49.emf"/><Relationship Id="rId4" Type="http://schemas.openxmlformats.org/officeDocument/2006/relationships/oleObject" Target="../embeddings/oleObject13.bin"/><Relationship Id="rId9" Type="http://schemas.openxmlformats.org/officeDocument/2006/relationships/image" Target="../media/image44.emf"/><Relationship Id="rId14" Type="http://schemas.openxmlformats.org/officeDocument/2006/relationships/oleObject" Target="../embeddings/oleObject18.bin"/><Relationship Id="rId22" Type="http://schemas.openxmlformats.org/officeDocument/2006/relationships/oleObject" Target="../embeddings/oleObject22.bin"/><Relationship Id="rId27" Type="http://schemas.openxmlformats.org/officeDocument/2006/relationships/image" Target="../media/image53.emf"/></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12.xml"/><Relationship Id="rId7"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7.bin"/><Relationship Id="rId5" Type="http://schemas.openxmlformats.org/officeDocument/2006/relationships/image" Target="../media/image55.emf"/><Relationship Id="rId4" Type="http://schemas.openxmlformats.org/officeDocument/2006/relationships/oleObject" Target="../embeddings/oleObject26.bin"/><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9.jpeg"/><Relationship Id="rId10" Type="http://schemas.openxmlformats.org/officeDocument/2006/relationships/image" Target="../media/image7.emf"/><Relationship Id="rId4" Type="http://schemas.openxmlformats.org/officeDocument/2006/relationships/image" Target="../media/image8.png"/><Relationship Id="rId9"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19.xml"/><Relationship Id="rId16"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8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86.jpeg"/><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28.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89.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5.tiff"/><Relationship Id="rId5" Type="http://schemas.openxmlformats.org/officeDocument/2006/relationships/image" Target="../media/image94.tiff"/><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96.emf"/><Relationship Id="rId4" Type="http://schemas.openxmlformats.org/officeDocument/2006/relationships/oleObject" Target="../embeddings/oleObject28.bin"/></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1.bin"/><Relationship Id="rId3" Type="http://schemas.openxmlformats.org/officeDocument/2006/relationships/video" Target="../media/media3.mp4"/><Relationship Id="rId7" Type="http://schemas.openxmlformats.org/officeDocument/2006/relationships/notesSlide" Target="../notesSlides/notesSlide32.xml"/><Relationship Id="rId12" Type="http://schemas.openxmlformats.org/officeDocument/2006/relationships/image" Target="../media/image7.emf"/><Relationship Id="rId2" Type="http://schemas.microsoft.com/office/2007/relationships/media" Target="../media/media3.mp4"/><Relationship Id="rId16" Type="http://schemas.openxmlformats.org/officeDocument/2006/relationships/image" Target="../media/image102.png"/><Relationship Id="rId1" Type="http://schemas.openxmlformats.org/officeDocument/2006/relationships/vmlDrawing" Target="../drawings/vmlDrawing8.vml"/><Relationship Id="rId6" Type="http://schemas.openxmlformats.org/officeDocument/2006/relationships/slideLayout" Target="../slideLayouts/slideLayout2.xml"/><Relationship Id="rId11" Type="http://schemas.openxmlformats.org/officeDocument/2006/relationships/oleObject" Target="../embeddings/oleObject30.bin"/><Relationship Id="rId5" Type="http://schemas.openxmlformats.org/officeDocument/2006/relationships/video" Target="../media/media4.mp4"/><Relationship Id="rId15" Type="http://schemas.openxmlformats.org/officeDocument/2006/relationships/image" Target="../media/image101.png"/><Relationship Id="rId10" Type="http://schemas.openxmlformats.org/officeDocument/2006/relationships/image" Target="../media/image100.png"/><Relationship Id="rId4" Type="http://schemas.microsoft.com/office/2007/relationships/media" Target="../media/media4.mp4"/><Relationship Id="rId9" Type="http://schemas.openxmlformats.org/officeDocument/2006/relationships/image" Target="../media/image98.emf"/><Relationship Id="rId14" Type="http://schemas.openxmlformats.org/officeDocument/2006/relationships/image" Target="../media/image99.emf"/></Relationships>
</file>

<file path=ppt/slides/_rels/slide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10.(nul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11.(nul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image" Target="../media/image29.png"/><Relationship Id="rId3" Type="http://schemas.openxmlformats.org/officeDocument/2006/relationships/notesSlide" Target="../notesSlides/notesSlide37.xml"/><Relationship Id="rId7" Type="http://schemas.openxmlformats.org/officeDocument/2006/relationships/oleObject" Target="../embeddings/oleObject33.bin"/><Relationship Id="rId12"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13.emf"/><Relationship Id="rId11" Type="http://schemas.openxmlformats.org/officeDocument/2006/relationships/image" Target="../media/image117.png"/><Relationship Id="rId5" Type="http://schemas.openxmlformats.org/officeDocument/2006/relationships/oleObject" Target="../embeddings/oleObject32.bin"/><Relationship Id="rId10" Type="http://schemas.openxmlformats.org/officeDocument/2006/relationships/image" Target="../media/image115.emf"/><Relationship Id="rId4" Type="http://schemas.openxmlformats.org/officeDocument/2006/relationships/image" Target="../media/image116.jpeg"/><Relationship Id="rId9" Type="http://schemas.openxmlformats.org/officeDocument/2006/relationships/oleObject" Target="../embeddings/oleObject34.bin"/><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123.tiff"/><Relationship Id="rId3" Type="http://schemas.openxmlformats.org/officeDocument/2006/relationships/notesSlide" Target="../notesSlides/notesSlide38.xml"/><Relationship Id="rId7" Type="http://schemas.openxmlformats.org/officeDocument/2006/relationships/image" Target="../media/image119.emf"/><Relationship Id="rId12" Type="http://schemas.openxmlformats.org/officeDocument/2006/relationships/image" Target="../media/image122.tiff"/><Relationship Id="rId2" Type="http://schemas.openxmlformats.org/officeDocument/2006/relationships/slideLayout" Target="../slideLayouts/slideLayout2.xml"/><Relationship Id="rId16" Type="http://schemas.openxmlformats.org/officeDocument/2006/relationships/image" Target="../media/image126.tiff"/><Relationship Id="rId1" Type="http://schemas.openxmlformats.org/officeDocument/2006/relationships/vmlDrawing" Target="../drawings/vmlDrawing10.vml"/><Relationship Id="rId6" Type="http://schemas.openxmlformats.org/officeDocument/2006/relationships/oleObject" Target="../embeddings/oleObject36.bin"/><Relationship Id="rId11" Type="http://schemas.openxmlformats.org/officeDocument/2006/relationships/image" Target="../media/image121.emf"/><Relationship Id="rId5" Type="http://schemas.openxmlformats.org/officeDocument/2006/relationships/image" Target="../media/image118.emf"/><Relationship Id="rId15" Type="http://schemas.openxmlformats.org/officeDocument/2006/relationships/image" Target="../media/image125.tif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120.emf"/><Relationship Id="rId14" Type="http://schemas.openxmlformats.org/officeDocument/2006/relationships/image" Target="../media/image124.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27.emf"/><Relationship Id="rId4" Type="http://schemas.openxmlformats.org/officeDocument/2006/relationships/oleObject" Target="../embeddings/oleObject39.bin"/></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41.tiff"/><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91.png"/><Relationship Id="rId4" Type="http://schemas.openxmlformats.org/officeDocument/2006/relationships/notesSlide" Target="../notesSlides/notesSlide44.xml"/><Relationship Id="rId9" Type="http://schemas.openxmlformats.org/officeDocument/2006/relationships/image" Target="../media/image92.png"/></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null)"/><Relationship Id="rId1" Type="http://schemas.openxmlformats.org/officeDocument/2006/relationships/slideLayout" Target="../slideLayouts/slideLayout6.xml"/><Relationship Id="rId4" Type="http://schemas.openxmlformats.org/officeDocument/2006/relationships/image" Target="../media/image152.png"/></Relationships>
</file>

<file path=ppt/slides/_rels/slide6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notesSlide" Target="../notesSlides/notesSlide45.xml"/><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1.bin"/><Relationship Id="rId5" Type="http://schemas.openxmlformats.org/officeDocument/2006/relationships/image" Target="../media/image153.wmf"/><Relationship Id="rId4" Type="http://schemas.openxmlformats.org/officeDocument/2006/relationships/oleObject" Target="../embeddings/oleObject40.bin"/><Relationship Id="rId9" Type="http://schemas.openxmlformats.org/officeDocument/2006/relationships/image" Target="../media/image156.png"/></Relationships>
</file>

<file path=ppt/slides/_rels/slide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7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72.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3.xml.rels><?xml version="1.0" encoding="UTF-8" standalone="yes"?>
<Relationships xmlns="http://schemas.openxmlformats.org/package/2006/relationships"><Relationship Id="rId3" Type="http://schemas.openxmlformats.org/officeDocument/2006/relationships/image" Target="../media/image180.tiff"/><Relationship Id="rId2" Type="http://schemas.openxmlformats.org/officeDocument/2006/relationships/hyperlink" Target="https://vgl.csa.iisc.ac.in/symmetryViewer/"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video" Target="https://www.youtube.com/embed/SXggAsq7BaI?feature=oembed" TargetMode="External"/><Relationship Id="rId6" Type="http://schemas.openxmlformats.org/officeDocument/2006/relationships/image" Target="../media/image183.png"/><Relationship Id="rId5" Type="http://schemas.openxmlformats.org/officeDocument/2006/relationships/image" Target="../media/image182.emf"/><Relationship Id="rId4" Type="http://schemas.openxmlformats.org/officeDocument/2006/relationships/image" Target="../media/image18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84.png"/></Relationships>
</file>

<file path=ppt/slides/_rels/slide7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77.xml.rels><?xml version="1.0" encoding="UTF-8" standalone="yes"?>
<Relationships xmlns="http://schemas.openxmlformats.org/package/2006/relationships"><Relationship Id="rId3" Type="http://schemas.openxmlformats.org/officeDocument/2006/relationships/hyperlink" Target="https://vgl.csa.iisc.ac.in/pub/paper.php?pid=056" TargetMode="External"/><Relationship Id="rId2" Type="http://schemas.openxmlformats.org/officeDocument/2006/relationships/hyperlink" Target="https://vgl.csa.iisc.ac.in/pub/thesisDetailsPhd.php?pid=002" TargetMode="External"/><Relationship Id="rId1" Type="http://schemas.openxmlformats.org/officeDocument/2006/relationships/slideLayout" Target="../slideLayouts/slideLayout2.xml"/><Relationship Id="rId5" Type="http://schemas.openxmlformats.org/officeDocument/2006/relationships/hyperlink" Target="https://arxiv.org/pdf/1307.2839" TargetMode="External"/><Relationship Id="rId4" Type="http://schemas.openxmlformats.org/officeDocument/2006/relationships/hyperlink" Target="https://www.csa.iisc.ac.in/~vijayn/research/papers/LoopsInReebGraphsDCG2004.pdf"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87.tif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vgl.csa.iisc.ac.in/"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22.tiff"/><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6175375" y="4540250"/>
            <a:ext cx="18415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endParaRPr lang="en-US"/>
          </a:p>
        </p:txBody>
      </p:sp>
      <p:sp>
        <p:nvSpPr>
          <p:cNvPr id="69635" name="Rectangle 3"/>
          <p:cNvSpPr>
            <a:spLocks noGrp="1" noChangeArrowheads="1"/>
          </p:cNvSpPr>
          <p:nvPr>
            <p:ph type="ctrTitle"/>
          </p:nvPr>
        </p:nvSpPr>
        <p:spPr>
          <a:xfrm>
            <a:off x="1691680" y="1617712"/>
            <a:ext cx="5317133" cy="2819400"/>
          </a:xfrm>
        </p:spPr>
        <p:txBody>
          <a:bodyPr/>
          <a:lstStyle/>
          <a:p>
            <a:r>
              <a:rPr lang="en-US" dirty="0"/>
              <a:t>Reeb Graphs</a:t>
            </a:r>
          </a:p>
        </p:txBody>
      </p:sp>
      <p:pic>
        <p:nvPicPr>
          <p:cNvPr id="5" name="Picture 4" descr="iisclogo_bilingual.jpg">
            <a:extLst>
              <a:ext uri="{FF2B5EF4-FFF2-40B4-BE49-F238E27FC236}">
                <a16:creationId xmlns:a16="http://schemas.microsoft.com/office/drawing/2014/main" id="{FB24806F-6A4D-9942-A4D8-170A25A5F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4869160"/>
            <a:ext cx="1211665" cy="1151995"/>
          </a:xfrm>
          <a:prstGeom prst="rect">
            <a:avLst/>
          </a:prstGeom>
        </p:spPr>
      </p:pic>
      <p:sp>
        <p:nvSpPr>
          <p:cNvPr id="6" name="Subtitle 4">
            <a:extLst>
              <a:ext uri="{FF2B5EF4-FFF2-40B4-BE49-F238E27FC236}">
                <a16:creationId xmlns:a16="http://schemas.microsoft.com/office/drawing/2014/main" id="{35B14D0E-943B-3242-AADF-7D2D799014E4}"/>
              </a:ext>
            </a:extLst>
          </p:cNvPr>
          <p:cNvSpPr txBox="1">
            <a:spLocks/>
          </p:cNvSpPr>
          <p:nvPr/>
        </p:nvSpPr>
        <p:spPr bwMode="auto">
          <a:xfrm>
            <a:off x="685800" y="4717504"/>
            <a:ext cx="4343400" cy="1447800"/>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fontScale="92500"/>
          </a:bodyPr>
          <a:lstStyle>
            <a:lvl1pPr marL="0" indent="0" algn="r" rtl="0" fontAlgn="base">
              <a:spcBef>
                <a:spcPct val="20000"/>
              </a:spcBef>
              <a:spcAft>
                <a:spcPct val="0"/>
              </a:spcAft>
              <a:buFontTx/>
              <a:buNone/>
              <a:defRPr sz="2800">
                <a:solidFill>
                  <a:schemeClr val="tx1"/>
                </a:solidFill>
                <a:latin typeface="+mn-lt"/>
                <a:ea typeface="+mn-ea"/>
                <a:cs typeface="+mn-cs"/>
              </a:defRPr>
            </a:lvl1pPr>
            <a:lvl2pPr marL="742950" indent="-285750" algn="l" rtl="0" fontAlgn="base">
              <a:spcBef>
                <a:spcPct val="20000"/>
              </a:spcBef>
              <a:spcAft>
                <a:spcPct val="0"/>
              </a:spcAft>
              <a:buFont typeface="Wingdings" charset="0"/>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Font typeface="Wingdings" charset="0"/>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eaLnBrk="1" hangingPunct="1">
              <a:defRPr/>
            </a:pPr>
            <a:r>
              <a:rPr lang="en-US" kern="0" dirty="0">
                <a:solidFill>
                  <a:srgbClr val="000000"/>
                </a:solidFill>
              </a:rPr>
              <a:t>Vijay Natarajan</a:t>
            </a:r>
          </a:p>
          <a:p>
            <a:pPr eaLnBrk="1" hangingPunct="1">
              <a:defRPr/>
            </a:pPr>
            <a:r>
              <a:rPr lang="en-US" kern="0" dirty="0">
                <a:solidFill>
                  <a:srgbClr val="000000"/>
                </a:solidFill>
              </a:rPr>
              <a:t>Indian Institute of Science </a:t>
            </a:r>
          </a:p>
          <a:p>
            <a:pPr eaLnBrk="1" hangingPunct="1">
              <a:defRPr/>
            </a:pPr>
            <a:r>
              <a:rPr lang="en-US" kern="0" dirty="0">
                <a:solidFill>
                  <a:srgbClr val="000000"/>
                </a:solidFill>
              </a:rPr>
              <a:t>Bangalore</a:t>
            </a:r>
          </a:p>
          <a:p>
            <a:pPr eaLnBrk="1" hangingPunct="1"/>
            <a:endParaRPr lang="en-US" kern="0" dirty="0"/>
          </a:p>
        </p:txBody>
      </p:sp>
      <p:pic>
        <p:nvPicPr>
          <p:cNvPr id="7" name="Picture 6" descr="A picture containing object, wall&#13;&#10;&#13;&#10;Description automatically generated">
            <a:extLst>
              <a:ext uri="{FF2B5EF4-FFF2-40B4-BE49-F238E27FC236}">
                <a16:creationId xmlns:a16="http://schemas.microsoft.com/office/drawing/2014/main" id="{5F89B2F2-8ADB-944E-AB13-E53E17BD0BBA}"/>
              </a:ext>
            </a:extLst>
          </p:cNvPr>
          <p:cNvPicPr>
            <a:picLocks noChangeAspect="1"/>
          </p:cNvPicPr>
          <p:nvPr/>
        </p:nvPicPr>
        <p:blipFill>
          <a:blip r:embed="rId4"/>
          <a:stretch>
            <a:fillRect/>
          </a:stretch>
        </p:blipFill>
        <p:spPr>
          <a:xfrm>
            <a:off x="45130" y="154643"/>
            <a:ext cx="3160800" cy="1799317"/>
          </a:xfrm>
          <a:prstGeom prst="rect">
            <a:avLst/>
          </a:prstGeom>
        </p:spPr>
      </p:pic>
      <p:grpSp>
        <p:nvGrpSpPr>
          <p:cNvPr id="12" name="Group 11">
            <a:extLst>
              <a:ext uri="{FF2B5EF4-FFF2-40B4-BE49-F238E27FC236}">
                <a16:creationId xmlns:a16="http://schemas.microsoft.com/office/drawing/2014/main" id="{D8BB4577-63BD-6444-8986-05B686E5703F}"/>
              </a:ext>
            </a:extLst>
          </p:cNvPr>
          <p:cNvGrpSpPr>
            <a:grpSpLocks noChangeAspect="1"/>
          </p:cNvGrpSpPr>
          <p:nvPr/>
        </p:nvGrpSpPr>
        <p:grpSpPr>
          <a:xfrm>
            <a:off x="5447280" y="334318"/>
            <a:ext cx="3445200" cy="1800126"/>
            <a:chOff x="4503336" y="2037381"/>
            <a:chExt cx="4317136" cy="2255715"/>
          </a:xfrm>
        </p:grpSpPr>
        <p:grpSp>
          <p:nvGrpSpPr>
            <p:cNvPr id="13" name="Group 12">
              <a:extLst>
                <a:ext uri="{FF2B5EF4-FFF2-40B4-BE49-F238E27FC236}">
                  <a16:creationId xmlns:a16="http://schemas.microsoft.com/office/drawing/2014/main" id="{D6F677F2-69D8-C743-B5C4-70D57D0806C3}"/>
                </a:ext>
              </a:extLst>
            </p:cNvPr>
            <p:cNvGrpSpPr/>
            <p:nvPr/>
          </p:nvGrpSpPr>
          <p:grpSpPr>
            <a:xfrm>
              <a:off x="5832296" y="2037381"/>
              <a:ext cx="2988176" cy="2183947"/>
              <a:chOff x="5868144" y="3549310"/>
              <a:chExt cx="2988176" cy="2183946"/>
            </a:xfrm>
          </p:grpSpPr>
          <p:pic>
            <p:nvPicPr>
              <p:cNvPr id="15" name="Picture 14" descr="torso.png">
                <a:extLst>
                  <a:ext uri="{FF2B5EF4-FFF2-40B4-BE49-F238E27FC236}">
                    <a16:creationId xmlns:a16="http://schemas.microsoft.com/office/drawing/2014/main" id="{B6B37619-E8C9-264B-9C81-4432B2475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144" y="3549310"/>
                <a:ext cx="1656000" cy="2183946"/>
              </a:xfrm>
              <a:prstGeom prst="rect">
                <a:avLst/>
              </a:prstGeom>
            </p:spPr>
          </p:pic>
          <p:pic>
            <p:nvPicPr>
              <p:cNvPr id="16" name="Picture 15" descr="torso-skeleton.png">
                <a:extLst>
                  <a:ext uri="{FF2B5EF4-FFF2-40B4-BE49-F238E27FC236}">
                    <a16:creationId xmlns:a16="http://schemas.microsoft.com/office/drawing/2014/main" id="{BA7CAF0F-388D-4E46-9295-5F6706ED8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557531"/>
                <a:ext cx="1404000" cy="2167504"/>
              </a:xfrm>
              <a:prstGeom prst="rect">
                <a:avLst/>
              </a:prstGeom>
            </p:spPr>
          </p:pic>
        </p:grpSp>
        <p:pic>
          <p:nvPicPr>
            <p:cNvPr id="14" name="Picture 13" descr="torso-rg.png">
              <a:extLst>
                <a:ext uri="{FF2B5EF4-FFF2-40B4-BE49-F238E27FC236}">
                  <a16:creationId xmlns:a16="http://schemas.microsoft.com/office/drawing/2014/main" id="{6A18055F-3A10-DB41-AFBF-4CBEAA0071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3336" y="2133096"/>
              <a:ext cx="1508824" cy="2160000"/>
            </a:xfrm>
            <a:prstGeom prst="rect">
              <a:avLst/>
            </a:prstGeom>
          </p:spPr>
        </p:pic>
      </p:grpSp>
      <p:pic>
        <p:nvPicPr>
          <p:cNvPr id="10" name="Picture 9" descr="A picture containing indoor&#13;&#10;&#13;&#10;Description automatically generated">
            <a:extLst>
              <a:ext uri="{FF2B5EF4-FFF2-40B4-BE49-F238E27FC236}">
                <a16:creationId xmlns:a16="http://schemas.microsoft.com/office/drawing/2014/main" id="{5DDD066A-009B-E647-A8B0-462A050A5302}"/>
              </a:ext>
            </a:extLst>
          </p:cNvPr>
          <p:cNvPicPr>
            <a:picLocks noChangeAspect="1"/>
          </p:cNvPicPr>
          <p:nvPr/>
        </p:nvPicPr>
        <p:blipFill>
          <a:blip r:embed="rId8"/>
          <a:stretch>
            <a:fillRect/>
          </a:stretch>
        </p:blipFill>
        <p:spPr>
          <a:xfrm>
            <a:off x="3153704" y="154643"/>
            <a:ext cx="2354400" cy="18007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D56A-CB4E-9047-9189-2F3C236E6FA9}"/>
              </a:ext>
            </a:extLst>
          </p:cNvPr>
          <p:cNvSpPr>
            <a:spLocks noGrp="1"/>
          </p:cNvSpPr>
          <p:nvPr>
            <p:ph type="title"/>
          </p:nvPr>
        </p:nvSpPr>
        <p:spPr/>
        <p:txBody>
          <a:bodyPr/>
          <a:lstStyle/>
          <a:p>
            <a:r>
              <a:rPr lang="en-US" dirty="0"/>
              <a:t>Today - 2</a:t>
            </a:r>
          </a:p>
        </p:txBody>
      </p:sp>
      <p:sp>
        <p:nvSpPr>
          <p:cNvPr id="3" name="Content Placeholder 2">
            <a:extLst>
              <a:ext uri="{FF2B5EF4-FFF2-40B4-BE49-F238E27FC236}">
                <a16:creationId xmlns:a16="http://schemas.microsoft.com/office/drawing/2014/main" id="{3A5F0C0B-C6D8-D649-A79A-2510D4367787}"/>
              </a:ext>
            </a:extLst>
          </p:cNvPr>
          <p:cNvSpPr>
            <a:spLocks noGrp="1"/>
          </p:cNvSpPr>
          <p:nvPr>
            <p:ph idx="1"/>
          </p:nvPr>
        </p:nvSpPr>
        <p:spPr/>
        <p:txBody>
          <a:bodyPr>
            <a:normAutofit lnSpcReduction="10000"/>
          </a:bodyPr>
          <a:lstStyle/>
          <a:p>
            <a:r>
              <a:rPr lang="en-US" dirty="0"/>
              <a:t>Reeb graph</a:t>
            </a:r>
          </a:p>
          <a:p>
            <a:pPr lvl="1"/>
            <a:r>
              <a:rPr lang="en-US" dirty="0"/>
              <a:t>Definition</a:t>
            </a:r>
          </a:p>
          <a:p>
            <a:pPr lvl="1"/>
            <a:r>
              <a:rPr lang="en-US" dirty="0"/>
              <a:t>Properties</a:t>
            </a:r>
          </a:p>
          <a:p>
            <a:r>
              <a:rPr lang="en-US" dirty="0"/>
              <a:t>Contour tree</a:t>
            </a:r>
          </a:p>
          <a:p>
            <a:r>
              <a:rPr lang="en-US" dirty="0"/>
              <a:t>Merge tree</a:t>
            </a:r>
          </a:p>
          <a:p>
            <a:r>
              <a:rPr lang="en-US" dirty="0"/>
              <a:t>Simplification measure</a:t>
            </a:r>
          </a:p>
          <a:p>
            <a:r>
              <a:rPr lang="en-US" dirty="0">
                <a:solidFill>
                  <a:srgbClr val="AB7942"/>
                </a:solidFill>
              </a:rPr>
              <a:t>Stability, distance measures (color indicates advanced content)</a:t>
            </a:r>
          </a:p>
        </p:txBody>
      </p:sp>
      <p:sp>
        <p:nvSpPr>
          <p:cNvPr id="4" name="Date Placeholder 3">
            <a:extLst>
              <a:ext uri="{FF2B5EF4-FFF2-40B4-BE49-F238E27FC236}">
                <a16:creationId xmlns:a16="http://schemas.microsoft.com/office/drawing/2014/main" id="{4B3EB99B-4357-324D-B69C-45BD45E8B9EC}"/>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763AEF4F-9070-554C-8443-B5401B1EE375}"/>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1511EEBC-53C7-AF4C-B313-7F49C6C17232}"/>
              </a:ext>
            </a:extLst>
          </p:cNvPr>
          <p:cNvSpPr>
            <a:spLocks noGrp="1"/>
          </p:cNvSpPr>
          <p:nvPr>
            <p:ph type="sldNum" sz="quarter" idx="12"/>
          </p:nvPr>
        </p:nvSpPr>
        <p:spPr/>
        <p:txBody>
          <a:bodyPr/>
          <a:lstStyle/>
          <a:p>
            <a:fld id="{2BB2C10A-8FDE-DC48-BE6E-11A39CCD29F1}" type="slidenum">
              <a:rPr lang="en-US" smtClean="0"/>
              <a:pPr/>
              <a:t>9</a:t>
            </a:fld>
            <a:endParaRPr lang="en-US"/>
          </a:p>
        </p:txBody>
      </p:sp>
    </p:spTree>
    <p:extLst>
      <p:ext uri="{BB962C8B-B14F-4D97-AF65-F5344CB8AC3E}">
        <p14:creationId xmlns:p14="http://schemas.microsoft.com/office/powerpoint/2010/main" val="35111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5F0C0B-C6D8-D649-A79A-2510D4367787}"/>
              </a:ext>
            </a:extLst>
          </p:cNvPr>
          <p:cNvSpPr>
            <a:spLocks noGrp="1"/>
          </p:cNvSpPr>
          <p:nvPr>
            <p:ph idx="1"/>
          </p:nvPr>
        </p:nvSpPr>
        <p:spPr/>
        <p:txBody>
          <a:bodyPr>
            <a:normAutofit/>
          </a:bodyPr>
          <a:lstStyle/>
          <a:p>
            <a:r>
              <a:rPr lang="en-US" dirty="0"/>
              <a:t>PL functions</a:t>
            </a:r>
          </a:p>
          <a:p>
            <a:r>
              <a:rPr lang="en-US" dirty="0"/>
              <a:t>Reeb graph computation</a:t>
            </a:r>
          </a:p>
          <a:p>
            <a:r>
              <a:rPr lang="en-US" dirty="0"/>
              <a:t>Applications</a:t>
            </a:r>
          </a:p>
          <a:p>
            <a:r>
              <a:rPr lang="en-US" dirty="0"/>
              <a:t>Current research</a:t>
            </a:r>
          </a:p>
        </p:txBody>
      </p:sp>
      <p:sp>
        <p:nvSpPr>
          <p:cNvPr id="4" name="Date Placeholder 3">
            <a:extLst>
              <a:ext uri="{FF2B5EF4-FFF2-40B4-BE49-F238E27FC236}">
                <a16:creationId xmlns:a16="http://schemas.microsoft.com/office/drawing/2014/main" id="{4B3EB99B-4357-324D-B69C-45BD45E8B9EC}"/>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763AEF4F-9070-554C-8443-B5401B1EE375}"/>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1511EEBC-53C7-AF4C-B313-7F49C6C17232}"/>
              </a:ext>
            </a:extLst>
          </p:cNvPr>
          <p:cNvSpPr>
            <a:spLocks noGrp="1"/>
          </p:cNvSpPr>
          <p:nvPr>
            <p:ph type="sldNum" sz="quarter" idx="12"/>
          </p:nvPr>
        </p:nvSpPr>
        <p:spPr/>
        <p:txBody>
          <a:bodyPr/>
          <a:lstStyle/>
          <a:p>
            <a:fld id="{2BB2C10A-8FDE-DC48-BE6E-11A39CCD29F1}" type="slidenum">
              <a:rPr lang="en-US" smtClean="0"/>
              <a:pPr/>
              <a:t>10</a:t>
            </a:fld>
            <a:endParaRPr lang="en-US"/>
          </a:p>
        </p:txBody>
      </p:sp>
      <p:sp>
        <p:nvSpPr>
          <p:cNvPr id="9" name="Title 1">
            <a:extLst>
              <a:ext uri="{FF2B5EF4-FFF2-40B4-BE49-F238E27FC236}">
                <a16:creationId xmlns:a16="http://schemas.microsoft.com/office/drawing/2014/main" id="{18780D88-1D72-C940-AC79-4B3EBC79CE86}"/>
              </a:ext>
            </a:extLst>
          </p:cNvPr>
          <p:cNvSpPr>
            <a:spLocks noGrp="1"/>
          </p:cNvSpPr>
          <p:nvPr>
            <p:ph type="title"/>
          </p:nvPr>
        </p:nvSpPr>
        <p:spPr>
          <a:xfrm>
            <a:off x="539552" y="609600"/>
            <a:ext cx="8136904" cy="1143000"/>
          </a:xfrm>
        </p:spPr>
        <p:txBody>
          <a:bodyPr/>
          <a:lstStyle/>
          <a:p>
            <a:r>
              <a:rPr lang="en-US" dirty="0"/>
              <a:t>Today - 3</a:t>
            </a:r>
          </a:p>
        </p:txBody>
      </p:sp>
    </p:spTree>
    <p:extLst>
      <p:ext uri="{BB962C8B-B14F-4D97-AF65-F5344CB8AC3E}">
        <p14:creationId xmlns:p14="http://schemas.microsoft.com/office/powerpoint/2010/main" val="329193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2"/>
          <p:cNvSpPr>
            <a:spLocks noGrp="1"/>
          </p:cNvSpPr>
          <p:nvPr>
            <p:ph type="dt" sz="half" idx="10"/>
          </p:nvPr>
        </p:nvSpPr>
        <p:spPr/>
        <p:txBody>
          <a:bodyPr/>
          <a:lstStyle/>
          <a:p>
            <a:r>
              <a:rPr lang="en-IN"/>
              <a:t>Vijay Natarajan</a:t>
            </a:r>
            <a:endParaRPr lang="en-US"/>
          </a:p>
        </p:txBody>
      </p:sp>
      <p:sp>
        <p:nvSpPr>
          <p:cNvPr id="12" name="Footer Placeholder 3"/>
          <p:cNvSpPr>
            <a:spLocks noGrp="1"/>
          </p:cNvSpPr>
          <p:nvPr>
            <p:ph type="ftr" sz="quarter" idx="11"/>
          </p:nvPr>
        </p:nvSpPr>
        <p:spPr/>
        <p:txBody>
          <a:bodyPr/>
          <a:lstStyle/>
          <a:p>
            <a:r>
              <a:rPr lang="en-IN" dirty="0"/>
              <a:t>ACM Summer School 2019 : Reeb Graphs and Applications</a:t>
            </a:r>
            <a:endParaRPr lang="en-US" dirty="0"/>
          </a:p>
        </p:txBody>
      </p:sp>
      <p:sp>
        <p:nvSpPr>
          <p:cNvPr id="13" name="Slide Number Placeholder 4"/>
          <p:cNvSpPr>
            <a:spLocks noGrp="1"/>
          </p:cNvSpPr>
          <p:nvPr>
            <p:ph type="sldNum" sz="quarter" idx="12"/>
          </p:nvPr>
        </p:nvSpPr>
        <p:spPr/>
        <p:txBody>
          <a:bodyPr/>
          <a:lstStyle/>
          <a:p>
            <a:fld id="{E9F7040A-48B1-6B47-A043-ADB4A2D834CC}" type="slidenum">
              <a:rPr lang="en-US"/>
              <a:pPr/>
              <a:t>11</a:t>
            </a:fld>
            <a:endParaRPr lang="en-US"/>
          </a:p>
        </p:txBody>
      </p:sp>
      <p:sp>
        <p:nvSpPr>
          <p:cNvPr id="73730" name="Rectangle 2"/>
          <p:cNvSpPr>
            <a:spLocks noGrp="1" noChangeArrowheads="1"/>
          </p:cNvSpPr>
          <p:nvPr>
            <p:ph type="title"/>
          </p:nvPr>
        </p:nvSpPr>
        <p:spPr/>
        <p:txBody>
          <a:bodyPr/>
          <a:lstStyle/>
          <a:p>
            <a:r>
              <a:rPr lang="en-US"/>
              <a:t>Scalar Functions</a:t>
            </a:r>
          </a:p>
        </p:txBody>
      </p:sp>
      <p:pic>
        <p:nvPicPr>
          <p:cNvPr id="73731" name="Picture 3" descr="sinx"/>
          <p:cNvPicPr>
            <a:picLocks noChangeAspect="1" noChangeArrowheads="1"/>
          </p:cNvPicPr>
          <p:nvPr/>
        </p:nvPicPr>
        <p:blipFill>
          <a:blip r:embed="rId4">
            <a:lum bright="-40000" contrast="22000"/>
            <a:extLst>
              <a:ext uri="{28A0092B-C50C-407E-A947-70E740481C1C}">
                <a14:useLocalDpi xmlns:a14="http://schemas.microsoft.com/office/drawing/2010/main" val="0"/>
              </a:ext>
            </a:extLst>
          </a:blip>
          <a:srcRect/>
          <a:stretch>
            <a:fillRect/>
          </a:stretch>
        </p:blipFill>
        <p:spPr bwMode="auto">
          <a:xfrm>
            <a:off x="1524000" y="2057400"/>
            <a:ext cx="2366963" cy="197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32" name="Picture 4" descr="sinxcos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2197100"/>
            <a:ext cx="2366963" cy="2070100"/>
          </a:xfrm>
          <a:prstGeom prst="rect">
            <a:avLst/>
          </a:prstGeom>
          <a:noFill/>
          <a:extLst>
            <a:ext uri="{909E8E84-426E-40dd-AFC4-6F175D3DCCD1}">
              <a14:hiddenFill xmlns="" xmlns:a14="http://schemas.microsoft.com/office/drawing/2010/main">
                <a:solidFill>
                  <a:srgbClr val="FFFFFF"/>
                </a:solidFill>
              </a14:hiddenFill>
            </a:ext>
          </a:extLst>
        </p:spPr>
      </p:pic>
      <p:pic>
        <p:nvPicPr>
          <p:cNvPr id="73733" name="Picture 5" descr="x3y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4495800"/>
            <a:ext cx="2257425" cy="1784350"/>
          </a:xfrm>
          <a:prstGeom prst="rect">
            <a:avLst/>
          </a:prstGeom>
          <a:noFill/>
          <a:extLst>
            <a:ext uri="{909E8E84-426E-40dd-AFC4-6F175D3DCCD1}">
              <a14:hiddenFill xmlns="" xmlns:a14="http://schemas.microsoft.com/office/drawing/2010/main">
                <a:solidFill>
                  <a:srgbClr val="FFFFFF"/>
                </a:solidFill>
              </a14:hiddenFill>
            </a:ext>
          </a:extLst>
        </p:spPr>
      </p:pic>
      <p:sp>
        <p:nvSpPr>
          <p:cNvPr id="73734" name="Rectangle 6"/>
          <p:cNvSpPr>
            <a:spLocks noChangeArrowheads="1"/>
          </p:cNvSpPr>
          <p:nvPr/>
        </p:nvSpPr>
        <p:spPr bwMode="auto">
          <a:xfrm>
            <a:off x="304800" y="3962400"/>
            <a:ext cx="41148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FontTx/>
              <a:buChar char="»"/>
            </a:pPr>
            <a:r>
              <a:rPr lang="en-US" sz="3200" dirty="0">
                <a:latin typeface="Century Gothic" charset="0"/>
                <a:ea typeface="Osaka" charset="0"/>
                <a:cs typeface="Osaka" charset="0"/>
              </a:rPr>
              <a:t>Domain</a:t>
            </a:r>
          </a:p>
          <a:p>
            <a:pPr marL="342900" indent="-342900" eaLnBrk="1" hangingPunct="1">
              <a:spcBef>
                <a:spcPct val="20000"/>
              </a:spcBef>
              <a:buFontTx/>
              <a:buChar char="»"/>
            </a:pPr>
            <a:r>
              <a:rPr lang="en-US" sz="3200" dirty="0">
                <a:latin typeface="Century Gothic" charset="0"/>
                <a:ea typeface="Osaka" charset="0"/>
                <a:cs typeface="Osaka" charset="0"/>
              </a:rPr>
              <a:t>Gradient</a:t>
            </a:r>
          </a:p>
          <a:p>
            <a:pPr marL="342900" indent="-342900" eaLnBrk="1" hangingPunct="1">
              <a:spcBef>
                <a:spcPct val="20000"/>
              </a:spcBef>
              <a:buFontTx/>
              <a:buChar char="»"/>
            </a:pPr>
            <a:r>
              <a:rPr lang="en-US" sz="3200" dirty="0">
                <a:latin typeface="Century Gothic" charset="0"/>
                <a:ea typeface="Osaka" charset="0"/>
                <a:cs typeface="Osaka" charset="0"/>
              </a:rPr>
              <a:t>Critical points</a:t>
            </a:r>
          </a:p>
          <a:p>
            <a:pPr marL="342900" indent="-342900" eaLnBrk="1" hangingPunct="1">
              <a:spcBef>
                <a:spcPct val="20000"/>
              </a:spcBef>
              <a:buFontTx/>
              <a:buChar char="»"/>
            </a:pPr>
            <a:r>
              <a:rPr lang="en-US" sz="3200" dirty="0">
                <a:latin typeface="Century Gothic" charset="0"/>
                <a:ea typeface="Osaka" charset="0"/>
                <a:cs typeface="Osaka" charset="0"/>
              </a:rPr>
              <a:t>Smooth functions</a:t>
            </a:r>
          </a:p>
        </p:txBody>
      </p:sp>
      <p:graphicFrame>
        <p:nvGraphicFramePr>
          <p:cNvPr id="73735" name="Object 7"/>
          <p:cNvGraphicFramePr>
            <a:graphicFrameLocks noChangeAspect="1"/>
          </p:cNvGraphicFramePr>
          <p:nvPr/>
        </p:nvGraphicFramePr>
        <p:xfrm>
          <a:off x="3686175" y="4019550"/>
          <a:ext cx="1087438" cy="436563"/>
        </p:xfrm>
        <a:graphic>
          <a:graphicData uri="http://schemas.openxmlformats.org/presentationml/2006/ole">
            <mc:AlternateContent xmlns:mc="http://schemas.openxmlformats.org/markup-compatibility/2006">
              <mc:Choice xmlns:v="urn:schemas-microsoft-com:vml" Requires="v">
                <p:oleObj spid="_x0000_s1665" name="Equation" r:id="rId7" imgW="571500" imgH="228600" progId="Equation.3">
                  <p:embed/>
                </p:oleObj>
              </mc:Choice>
              <mc:Fallback>
                <p:oleObj name="Equation" r:id="rId7" imgW="571500" imgH="228600" progId="Equation.3">
                  <p:embed/>
                  <p:pic>
                    <p:nvPicPr>
                      <p:cNvPr id="73735" name="Object 7"/>
                      <p:cNvPicPr>
                        <a:picLocks noChangeAspect="1" noChangeArrowheads="1"/>
                      </p:cNvPicPr>
                      <p:nvPr/>
                    </p:nvPicPr>
                    <p:blipFill>
                      <a:blip r:embed="rId8"/>
                      <a:srcRect/>
                      <a:stretch>
                        <a:fillRect/>
                      </a:stretch>
                    </p:blipFill>
                    <p:spPr bwMode="auto">
                      <a:xfrm>
                        <a:off x="3686175" y="4019550"/>
                        <a:ext cx="1087438" cy="436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3736" name="Object 8"/>
          <p:cNvGraphicFramePr>
            <a:graphicFrameLocks noChangeAspect="1"/>
          </p:cNvGraphicFramePr>
          <p:nvPr/>
        </p:nvGraphicFramePr>
        <p:xfrm>
          <a:off x="4267200" y="4648200"/>
          <a:ext cx="381000" cy="314325"/>
        </p:xfrm>
        <a:graphic>
          <a:graphicData uri="http://schemas.openxmlformats.org/presentationml/2006/ole">
            <mc:AlternateContent xmlns:mc="http://schemas.openxmlformats.org/markup-compatibility/2006">
              <mc:Choice xmlns:v="urn:schemas-microsoft-com:vml" Requires="v">
                <p:oleObj spid="_x0000_s1666" name="Equation" r:id="rId9" imgW="215900" imgH="177800" progId="Equation.3">
                  <p:embed/>
                </p:oleObj>
              </mc:Choice>
              <mc:Fallback>
                <p:oleObj name="Equation" r:id="rId9" imgW="215900" imgH="177800" progId="Equation.3">
                  <p:embed/>
                  <p:pic>
                    <p:nvPicPr>
                      <p:cNvPr id="73736"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4648200"/>
                        <a:ext cx="381000"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3737" name="Object 9"/>
          <p:cNvGraphicFramePr>
            <a:graphicFrameLocks noChangeAspect="1"/>
          </p:cNvGraphicFramePr>
          <p:nvPr/>
        </p:nvGraphicFramePr>
        <p:xfrm>
          <a:off x="3962400" y="5257800"/>
          <a:ext cx="784225" cy="314325"/>
        </p:xfrm>
        <a:graphic>
          <a:graphicData uri="http://schemas.openxmlformats.org/presentationml/2006/ole">
            <mc:AlternateContent xmlns:mc="http://schemas.openxmlformats.org/markup-compatibility/2006">
              <mc:Choice xmlns:v="urn:schemas-microsoft-com:vml" Requires="v">
                <p:oleObj spid="_x0000_s1667" name="Equation" r:id="rId11" imgW="444500" imgH="177800" progId="Equation.3">
                  <p:embed/>
                </p:oleObj>
              </mc:Choice>
              <mc:Fallback>
                <p:oleObj name="Equation" r:id="rId11" imgW="444500" imgH="177800" progId="Equation.3">
                  <p:embed/>
                  <p:pic>
                    <p:nvPicPr>
                      <p:cNvPr id="73737"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400" y="5257800"/>
                        <a:ext cx="784225"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3738" name="Object 10"/>
          <p:cNvGraphicFramePr>
            <a:graphicFrameLocks noChangeAspect="1"/>
          </p:cNvGraphicFramePr>
          <p:nvPr/>
        </p:nvGraphicFramePr>
        <p:xfrm>
          <a:off x="4267200" y="5845175"/>
          <a:ext cx="538163" cy="358775"/>
        </p:xfrm>
        <a:graphic>
          <a:graphicData uri="http://schemas.openxmlformats.org/presentationml/2006/ole">
            <mc:AlternateContent xmlns:mc="http://schemas.openxmlformats.org/markup-compatibility/2006">
              <mc:Choice xmlns:v="urn:schemas-microsoft-com:vml" Requires="v">
                <p:oleObj spid="_x0000_s1668" name="Equation" r:id="rId13" imgW="304800" imgH="203200" progId="Equation.3">
                  <p:embed/>
                </p:oleObj>
              </mc:Choice>
              <mc:Fallback>
                <p:oleObj name="Equation" r:id="rId13" imgW="304800" imgH="203200" progId="Equation.3">
                  <p:embed/>
                  <p:pic>
                    <p:nvPicPr>
                      <p:cNvPr id="73738"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7200" y="5845175"/>
                        <a:ext cx="538163" cy="358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33822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4">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373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73734">
                                            <p:txEl>
                                              <p:pRg st="1" end="1"/>
                                            </p:txEl>
                                          </p:spTgt>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737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3734">
                                            <p:txEl>
                                              <p:pRg st="2" end="2"/>
                                            </p:txEl>
                                          </p:spTgt>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499"/>
                                          </p:stCondLst>
                                        </p:cTn>
                                        <p:tgtEl>
                                          <p:spTgt spid="7373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73734">
                                            <p:txEl>
                                              <p:pRg st="3" end="3"/>
                                            </p:txEl>
                                          </p:spTgt>
                                        </p:tgtEl>
                                        <p:attrNameLst>
                                          <p:attrName>style.visibility</p:attrName>
                                        </p:attrNameLst>
                                      </p:cBhvr>
                                      <p:to>
                                        <p:strVal val="visible"/>
                                      </p:to>
                                    </p:se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73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3"/>
          <p:cNvSpPr>
            <a:spLocks noGrp="1"/>
          </p:cNvSpPr>
          <p:nvPr>
            <p:ph type="dt" sz="half" idx="10"/>
          </p:nvPr>
        </p:nvSpPr>
        <p:spPr/>
        <p:txBody>
          <a:bodyPr/>
          <a:lstStyle/>
          <a:p>
            <a:r>
              <a:rPr lang="en-IN"/>
              <a:t>Vijay Natarajan</a:t>
            </a:r>
            <a:endParaRPr lang="en-US"/>
          </a:p>
        </p:txBody>
      </p:sp>
      <p:sp>
        <p:nvSpPr>
          <p:cNvPr id="24" name="Footer Placeholder 4"/>
          <p:cNvSpPr>
            <a:spLocks noGrp="1"/>
          </p:cNvSpPr>
          <p:nvPr>
            <p:ph type="ftr" sz="quarter" idx="11"/>
          </p:nvPr>
        </p:nvSpPr>
        <p:spPr/>
        <p:txBody>
          <a:bodyPr/>
          <a:lstStyle/>
          <a:p>
            <a:r>
              <a:rPr lang="en-IN"/>
              <a:t>ACM Summer School 2019 : Reeb Graphs and Applications</a:t>
            </a:r>
            <a:endParaRPr lang="en-US"/>
          </a:p>
        </p:txBody>
      </p:sp>
      <p:sp>
        <p:nvSpPr>
          <p:cNvPr id="25" name="Slide Number Placeholder 5"/>
          <p:cNvSpPr>
            <a:spLocks noGrp="1"/>
          </p:cNvSpPr>
          <p:nvPr>
            <p:ph type="sldNum" sz="quarter" idx="12"/>
          </p:nvPr>
        </p:nvSpPr>
        <p:spPr/>
        <p:txBody>
          <a:bodyPr/>
          <a:lstStyle/>
          <a:p>
            <a:fld id="{03647F57-F3EE-8D46-83BF-78AF89786D5E}" type="slidenum">
              <a:rPr lang="en-US"/>
              <a:pPr/>
              <a:t>12</a:t>
            </a:fld>
            <a:endParaRPr lang="en-US"/>
          </a:p>
        </p:txBody>
      </p:sp>
      <p:sp>
        <p:nvSpPr>
          <p:cNvPr id="75778" name="Rectangle 2"/>
          <p:cNvSpPr>
            <a:spLocks noGrp="1" noChangeArrowheads="1"/>
          </p:cNvSpPr>
          <p:nvPr>
            <p:ph type="title"/>
          </p:nvPr>
        </p:nvSpPr>
        <p:spPr/>
        <p:txBody>
          <a:bodyPr/>
          <a:lstStyle/>
          <a:p>
            <a:r>
              <a:rPr lang="en-US"/>
              <a:t>1D</a:t>
            </a:r>
          </a:p>
        </p:txBody>
      </p:sp>
      <p:sp>
        <p:nvSpPr>
          <p:cNvPr id="75779" name="Rectangle 3"/>
          <p:cNvSpPr>
            <a:spLocks noChangeArrowheads="1"/>
          </p:cNvSpPr>
          <p:nvPr/>
        </p:nvSpPr>
        <p:spPr bwMode="auto">
          <a:xfrm>
            <a:off x="5791200" y="3048000"/>
            <a:ext cx="32004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FontTx/>
              <a:buChar char="»"/>
            </a:pPr>
            <a:r>
              <a:rPr lang="en-US">
                <a:latin typeface="Century Gothic" charset="0"/>
                <a:ea typeface="Osaka" charset="0"/>
                <a:cs typeface="Osaka" charset="0"/>
              </a:rPr>
              <a:t>Critical points</a:t>
            </a:r>
          </a:p>
          <a:p>
            <a:pPr marL="742950" lvl="1" indent="-285750" eaLnBrk="1" hangingPunct="1">
              <a:spcBef>
                <a:spcPct val="20000"/>
              </a:spcBef>
              <a:buFont typeface="Wingdings" charset="0"/>
              <a:buChar char="§"/>
            </a:pPr>
            <a:r>
              <a:rPr lang="en-US" sz="2000">
                <a:latin typeface="Century Gothic" charset="0"/>
                <a:ea typeface="Osaka" charset="0"/>
                <a:cs typeface="Osaka" charset="0"/>
              </a:rPr>
              <a:t>Stability</a:t>
            </a:r>
          </a:p>
          <a:p>
            <a:pPr marL="742950" lvl="1" indent="-285750" eaLnBrk="1" hangingPunct="1">
              <a:spcBef>
                <a:spcPct val="20000"/>
              </a:spcBef>
              <a:buFont typeface="Wingdings" charset="0"/>
              <a:buChar char="§"/>
            </a:pPr>
            <a:r>
              <a:rPr lang="en-US" sz="2000">
                <a:latin typeface="Century Gothic" charset="0"/>
                <a:ea typeface="Osaka" charset="0"/>
                <a:cs typeface="Osaka" charset="0"/>
              </a:rPr>
              <a:t>Degeneracy</a:t>
            </a:r>
          </a:p>
          <a:p>
            <a:pPr marL="742950" lvl="1" indent="-285750" eaLnBrk="1" hangingPunct="1">
              <a:spcBef>
                <a:spcPct val="20000"/>
              </a:spcBef>
              <a:buFont typeface="Wingdings" charset="0"/>
              <a:buChar char="§"/>
            </a:pPr>
            <a:r>
              <a:rPr lang="en-US" sz="2000">
                <a:latin typeface="Century Gothic" charset="0"/>
                <a:ea typeface="Osaka" charset="0"/>
                <a:cs typeface="Osaka" charset="0"/>
              </a:rPr>
              <a:t>Second derivative test</a:t>
            </a:r>
          </a:p>
        </p:txBody>
      </p:sp>
      <p:grpSp>
        <p:nvGrpSpPr>
          <p:cNvPr id="75780" name="Group 4"/>
          <p:cNvGrpSpPr>
            <a:grpSpLocks/>
          </p:cNvGrpSpPr>
          <p:nvPr/>
        </p:nvGrpSpPr>
        <p:grpSpPr bwMode="auto">
          <a:xfrm>
            <a:off x="401638" y="1908175"/>
            <a:ext cx="5921375" cy="3654425"/>
            <a:chOff x="390" y="1201"/>
            <a:chExt cx="3730" cy="2302"/>
          </a:xfrm>
        </p:grpSpPr>
        <p:sp>
          <p:nvSpPr>
            <p:cNvPr id="75781" name="Freeform 5"/>
            <p:cNvSpPr>
              <a:spLocks/>
            </p:cNvSpPr>
            <p:nvPr/>
          </p:nvSpPr>
          <p:spPr bwMode="auto">
            <a:xfrm>
              <a:off x="729" y="1561"/>
              <a:ext cx="3167" cy="1707"/>
            </a:xfrm>
            <a:custGeom>
              <a:avLst/>
              <a:gdLst>
                <a:gd name="T0" fmla="*/ 0 w 3167"/>
                <a:gd name="T1" fmla="*/ 611 h 1707"/>
                <a:gd name="T2" fmla="*/ 554 w 3167"/>
                <a:gd name="T3" fmla="*/ 1608 h 1707"/>
                <a:gd name="T4" fmla="*/ 1115 w 3167"/>
                <a:gd name="T5" fmla="*/ 1208 h 1707"/>
                <a:gd name="T6" fmla="*/ 1339 w 3167"/>
                <a:gd name="T7" fmla="*/ 1484 h 1707"/>
                <a:gd name="T8" fmla="*/ 1772 w 3167"/>
                <a:gd name="T9" fmla="*/ 129 h 1707"/>
                <a:gd name="T10" fmla="*/ 2051 w 3167"/>
                <a:gd name="T11" fmla="*/ 709 h 1707"/>
                <a:gd name="T12" fmla="*/ 2364 w 3167"/>
                <a:gd name="T13" fmla="*/ 1444 h 1707"/>
                <a:gd name="T14" fmla="*/ 3167 w 3167"/>
                <a:gd name="T15" fmla="*/ 79 h 17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7" h="1707">
                  <a:moveTo>
                    <a:pt x="0" y="611"/>
                  </a:moveTo>
                  <a:cubicBezTo>
                    <a:pt x="93" y="777"/>
                    <a:pt x="368" y="1509"/>
                    <a:pt x="554" y="1608"/>
                  </a:cubicBezTo>
                  <a:cubicBezTo>
                    <a:pt x="741" y="1707"/>
                    <a:pt x="984" y="1229"/>
                    <a:pt x="1115" y="1208"/>
                  </a:cubicBezTo>
                  <a:cubicBezTo>
                    <a:pt x="1245" y="1188"/>
                    <a:pt x="1229" y="1664"/>
                    <a:pt x="1339" y="1484"/>
                  </a:cubicBezTo>
                  <a:cubicBezTo>
                    <a:pt x="1449" y="1304"/>
                    <a:pt x="1654" y="259"/>
                    <a:pt x="1772" y="129"/>
                  </a:cubicBezTo>
                  <a:cubicBezTo>
                    <a:pt x="1891" y="0"/>
                    <a:pt x="1898" y="716"/>
                    <a:pt x="2051" y="709"/>
                  </a:cubicBezTo>
                  <a:cubicBezTo>
                    <a:pt x="2204" y="702"/>
                    <a:pt x="2112" y="1616"/>
                    <a:pt x="2364" y="1444"/>
                  </a:cubicBezTo>
                  <a:cubicBezTo>
                    <a:pt x="2616" y="1272"/>
                    <a:pt x="2967" y="374"/>
                    <a:pt x="3167" y="79"/>
                  </a:cubicBezTo>
                </a:path>
              </a:pathLst>
            </a:custGeom>
            <a:noFill/>
            <a:ln w="12700" cap="flat" cmpd="sng">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5782" name="Line 6"/>
            <p:cNvSpPr>
              <a:spLocks noChangeShapeType="1"/>
            </p:cNvSpPr>
            <p:nvPr/>
          </p:nvSpPr>
          <p:spPr bwMode="auto">
            <a:xfrm flipV="1">
              <a:off x="626" y="1201"/>
              <a:ext cx="0" cy="2302"/>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5783" name="Freeform 7"/>
            <p:cNvSpPr>
              <a:spLocks/>
            </p:cNvSpPr>
            <p:nvPr/>
          </p:nvSpPr>
          <p:spPr bwMode="auto">
            <a:xfrm>
              <a:off x="432" y="3356"/>
              <a:ext cx="3688" cy="4"/>
            </a:xfrm>
            <a:custGeom>
              <a:avLst/>
              <a:gdLst>
                <a:gd name="T0" fmla="*/ 0 w 3688"/>
                <a:gd name="T1" fmla="*/ 0 h 4"/>
                <a:gd name="T2" fmla="*/ 3688 w 3688"/>
                <a:gd name="T3" fmla="*/ 4 h 4"/>
              </a:gdLst>
              <a:ahLst/>
              <a:cxnLst>
                <a:cxn ang="0">
                  <a:pos x="T0" y="T1"/>
                </a:cxn>
                <a:cxn ang="0">
                  <a:pos x="T2" y="T3"/>
                </a:cxn>
              </a:cxnLst>
              <a:rect l="0" t="0" r="r" b="b"/>
              <a:pathLst>
                <a:path w="3688" h="4">
                  <a:moveTo>
                    <a:pt x="0" y="0"/>
                  </a:moveTo>
                  <a:lnTo>
                    <a:pt x="3688" y="4"/>
                  </a:lnTo>
                </a:path>
              </a:pathLst>
            </a:custGeom>
            <a:noFill/>
            <a:ln w="28575">
              <a:solidFill>
                <a:schemeClr val="tx1"/>
              </a:solidFill>
              <a:round/>
              <a:headEnd type="none" w="sm" len="sm"/>
              <a:tailEnd type="arrow"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75784" name="Picture 8"/>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450" y="1633"/>
              <a:ext cx="130" cy="133"/>
            </a:xfrm>
            <a:prstGeom prst="rect">
              <a:avLst/>
            </a:prstGeom>
            <a:noFill/>
            <a:extLst>
              <a:ext uri="{909E8E84-426E-40dd-AFC4-6F175D3DCCD1}">
                <a14:hiddenFill xmlns="" xmlns:a14="http://schemas.microsoft.com/office/drawing/2010/main">
                  <a:solidFill>
                    <a:srgbClr val="00CC99"/>
                  </a:solidFill>
                </a14:hiddenFill>
              </a:ext>
            </a:extLst>
          </p:spPr>
        </p:pic>
        <p:pic>
          <p:nvPicPr>
            <p:cNvPr id="75785" name="Picture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2" y="2958"/>
              <a:ext cx="140" cy="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5786"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3" y="3130"/>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5787" name="Picture 11"/>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4" y="2135"/>
              <a:ext cx="130" cy="133"/>
            </a:xfrm>
            <a:prstGeom prst="rect">
              <a:avLst/>
            </a:prstGeom>
            <a:noFill/>
            <a:extLst>
              <a:ext uri="{909E8E84-426E-40dd-AFC4-6F175D3DCCD1}">
                <a14:hiddenFill xmlns="" xmlns:a14="http://schemas.microsoft.com/office/drawing/2010/main">
                  <a:solidFill>
                    <a:srgbClr val="00CC99"/>
                  </a:solidFill>
                </a14:hiddenFill>
              </a:ext>
            </a:extLst>
          </p:spPr>
        </p:pic>
        <p:pic>
          <p:nvPicPr>
            <p:cNvPr id="75788" name="Picture 1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791" y="2710"/>
              <a:ext cx="130" cy="133"/>
            </a:xfrm>
            <a:prstGeom prst="rect">
              <a:avLst/>
            </a:prstGeom>
            <a:noFill/>
            <a:extLst>
              <a:ext uri="{909E8E84-426E-40dd-AFC4-6F175D3DCCD1}">
                <a14:hiddenFill xmlns="" xmlns:a14="http://schemas.microsoft.com/office/drawing/2010/main">
                  <a:solidFill>
                    <a:srgbClr val="00CC99"/>
                  </a:solidFill>
                </a14:hiddenFill>
              </a:ext>
            </a:extLst>
          </p:spPr>
        </p:pic>
        <p:pic>
          <p:nvPicPr>
            <p:cNvPr id="75789" name="Picture 1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2" y="3021"/>
              <a:ext cx="139" cy="1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75790" name="Group 14"/>
            <p:cNvGrpSpPr>
              <a:grpSpLocks/>
            </p:cNvGrpSpPr>
            <p:nvPr/>
          </p:nvGrpSpPr>
          <p:grpSpPr bwMode="auto">
            <a:xfrm>
              <a:off x="747" y="1376"/>
              <a:ext cx="969" cy="440"/>
              <a:chOff x="528" y="1485"/>
              <a:chExt cx="1016" cy="484"/>
            </a:xfrm>
          </p:grpSpPr>
          <p:pic>
            <p:nvPicPr>
              <p:cNvPr id="75791" name="Picture 15"/>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68" y="1756"/>
                <a:ext cx="136" cy="146"/>
              </a:xfrm>
              <a:prstGeom prst="rect">
                <a:avLst/>
              </a:prstGeom>
              <a:noFill/>
              <a:extLst>
                <a:ext uri="{909E8E84-426E-40dd-AFC4-6F175D3DCCD1}">
                  <a14:hiddenFill xmlns="" xmlns:a14="http://schemas.microsoft.com/office/drawing/2010/main">
                    <a:solidFill>
                      <a:srgbClr val="00CC99"/>
                    </a:solidFill>
                  </a14:hiddenFill>
                </a:ext>
              </a:extLst>
            </p:spPr>
          </p:pic>
          <p:pic>
            <p:nvPicPr>
              <p:cNvPr id="75792" name="Picture 1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 y="1536"/>
                <a:ext cx="145" cy="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5793" name="Text Box 17"/>
              <p:cNvSpPr txBox="1">
                <a:spLocks noChangeArrowheads="1"/>
              </p:cNvSpPr>
              <p:nvPr/>
            </p:nvSpPr>
            <p:spPr bwMode="auto">
              <a:xfrm>
                <a:off x="785" y="1485"/>
                <a:ext cx="734" cy="2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1800"/>
                  <a:t>minimum</a:t>
                </a:r>
              </a:p>
            </p:txBody>
          </p:sp>
          <p:sp>
            <p:nvSpPr>
              <p:cNvPr id="75794" name="Text Box 18"/>
              <p:cNvSpPr txBox="1">
                <a:spLocks noChangeArrowheads="1"/>
              </p:cNvSpPr>
              <p:nvPr/>
            </p:nvSpPr>
            <p:spPr bwMode="auto">
              <a:xfrm>
                <a:off x="768" y="1715"/>
                <a:ext cx="776" cy="2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1800"/>
                  <a:t>maximum</a:t>
                </a:r>
              </a:p>
            </p:txBody>
          </p:sp>
          <p:sp>
            <p:nvSpPr>
              <p:cNvPr id="75795" name="AutoShape 19"/>
              <p:cNvSpPr>
                <a:spLocks noChangeArrowheads="1"/>
              </p:cNvSpPr>
              <p:nvPr/>
            </p:nvSpPr>
            <p:spPr bwMode="auto">
              <a:xfrm>
                <a:off x="528" y="1488"/>
                <a:ext cx="960" cy="480"/>
              </a:xfrm>
              <a:prstGeom prst="roundRect">
                <a:avLst>
                  <a:gd name="adj" fmla="val 16667"/>
                </a:avLst>
              </a:prstGeom>
              <a:noFill/>
              <a:ln w="19050">
                <a:solidFill>
                  <a:schemeClr val="folHlink"/>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grpSp>
        <p:sp>
          <p:nvSpPr>
            <p:cNvPr id="75796" name="Rectangle 20"/>
            <p:cNvSpPr>
              <a:spLocks noChangeArrowheads="1"/>
            </p:cNvSpPr>
            <p:nvPr/>
          </p:nvSpPr>
          <p:spPr bwMode="auto">
            <a:xfrm>
              <a:off x="2669" y="2161"/>
              <a:ext cx="229" cy="175"/>
            </a:xfrm>
            <a:prstGeom prst="rect">
              <a:avLst/>
            </a:prstGeom>
            <a:noFill/>
            <a:ln w="28575">
              <a:solidFill>
                <a:srgbClr val="800000"/>
              </a:solidFill>
              <a:miter lim="800000"/>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sp>
          <p:nvSpPr>
            <p:cNvPr id="75797" name="Rectangle 21"/>
            <p:cNvSpPr>
              <a:spLocks noChangeArrowheads="1"/>
            </p:cNvSpPr>
            <p:nvPr/>
          </p:nvSpPr>
          <p:spPr bwMode="auto">
            <a:xfrm>
              <a:off x="390" y="2041"/>
              <a:ext cx="169" cy="2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i="1">
                  <a:latin typeface="Times New Roman" charset="0"/>
                </a:rPr>
                <a:t>f</a:t>
              </a:r>
              <a:endParaRPr lang="en-US"/>
            </a:p>
          </p:txBody>
        </p:sp>
      </p:grpSp>
      <p:sp>
        <p:nvSpPr>
          <p:cNvPr id="75798" name="Rectangle 22"/>
          <p:cNvSpPr>
            <a:spLocks noChangeArrowheads="1"/>
          </p:cNvSpPr>
          <p:nvPr/>
        </p:nvSpPr>
        <p:spPr bwMode="auto">
          <a:xfrm>
            <a:off x="1066800" y="5562600"/>
            <a:ext cx="5680075" cy="841375"/>
          </a:xfrm>
          <a:prstGeom prst="rect">
            <a:avLst/>
          </a:prstGeom>
          <a:noFill/>
          <a:ln w="19050">
            <a:solidFill>
              <a:srgbClr val="800000"/>
            </a:solidFill>
            <a:miter lim="800000"/>
            <a:headEnd/>
            <a:tailEnd/>
          </a:ln>
          <a:extLst>
            <a:ext uri="{909E8E84-426E-40dd-AFC4-6F175D3DCCD1}">
              <a14:hiddenFill xmlns="" xmlns:a14="http://schemas.microsoft.com/office/drawing/2010/main">
                <a:solidFill>
                  <a:schemeClr val="accent1"/>
                </a:solidFill>
              </a14:hiddenFill>
            </a:ext>
          </a:extLst>
        </p:spPr>
        <p:txBody>
          <a:bodyPr>
            <a:spAutoFit/>
          </a:bodyPr>
          <a:lstStyle/>
          <a:p>
            <a:pPr algn="ctr"/>
            <a:r>
              <a:rPr lang="en-US" i="1" dirty="0">
                <a:latin typeface="Times New Roman" charset="0"/>
              </a:rPr>
              <a:t>f</a:t>
            </a:r>
            <a:r>
              <a:rPr lang="en-US" dirty="0"/>
              <a:t>  </a:t>
            </a:r>
            <a:r>
              <a:rPr lang="en-US" dirty="0">
                <a:latin typeface="+mn-lt"/>
              </a:rPr>
              <a:t>is a Morse function if none of its critical points are degenerate</a:t>
            </a:r>
          </a:p>
        </p:txBody>
      </p:sp>
    </p:spTree>
    <p:extLst>
      <p:ext uri="{BB962C8B-B14F-4D97-AF65-F5344CB8AC3E}">
        <p14:creationId xmlns:p14="http://schemas.microsoft.com/office/powerpoint/2010/main" val="2688851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utoUpdateAnimBg="0"/>
      <p:bldP spid="75798"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r>
              <a:rPr lang="en-IN"/>
              <a:t>Vijay Natarajan</a:t>
            </a:r>
            <a:endParaRPr lang="en-US"/>
          </a:p>
        </p:txBody>
      </p:sp>
      <p:sp>
        <p:nvSpPr>
          <p:cNvPr id="11" name="Footer Placeholder 4"/>
          <p:cNvSpPr>
            <a:spLocks noGrp="1"/>
          </p:cNvSpPr>
          <p:nvPr>
            <p:ph type="ftr" sz="quarter" idx="11"/>
          </p:nvPr>
        </p:nvSpPr>
        <p:spPr/>
        <p:txBody>
          <a:bodyPr/>
          <a:lstStyle/>
          <a:p>
            <a:r>
              <a:rPr lang="en-IN"/>
              <a:t>ACM Summer School 2019 : Reeb Graphs and Applications</a:t>
            </a:r>
            <a:endParaRPr lang="en-US"/>
          </a:p>
        </p:txBody>
      </p:sp>
      <p:sp>
        <p:nvSpPr>
          <p:cNvPr id="12" name="Slide Number Placeholder 5"/>
          <p:cNvSpPr>
            <a:spLocks noGrp="1"/>
          </p:cNvSpPr>
          <p:nvPr>
            <p:ph type="sldNum" sz="quarter" idx="12"/>
          </p:nvPr>
        </p:nvSpPr>
        <p:spPr/>
        <p:txBody>
          <a:bodyPr/>
          <a:lstStyle/>
          <a:p>
            <a:fld id="{9C8DCA6E-2645-0742-A6A3-8E858F5095B6}" type="slidenum">
              <a:rPr lang="en-US"/>
              <a:pPr/>
              <a:t>13</a:t>
            </a:fld>
            <a:endParaRPr lang="en-US"/>
          </a:p>
        </p:txBody>
      </p:sp>
      <p:sp>
        <p:nvSpPr>
          <p:cNvPr id="77826" name="Rectangle 2"/>
          <p:cNvSpPr>
            <a:spLocks noGrp="1" noChangeArrowheads="1"/>
          </p:cNvSpPr>
          <p:nvPr>
            <p:ph type="title"/>
          </p:nvPr>
        </p:nvSpPr>
        <p:spPr/>
        <p:txBody>
          <a:bodyPr/>
          <a:lstStyle/>
          <a:p>
            <a:r>
              <a:rPr lang="en-US"/>
              <a:t>2D</a:t>
            </a:r>
          </a:p>
        </p:txBody>
      </p:sp>
      <p:sp>
        <p:nvSpPr>
          <p:cNvPr id="77827" name="Rectangle 3"/>
          <p:cNvSpPr>
            <a:spLocks noChangeArrowheads="1"/>
          </p:cNvSpPr>
          <p:nvPr/>
        </p:nvSpPr>
        <p:spPr bwMode="auto">
          <a:xfrm>
            <a:off x="4876800" y="2057400"/>
            <a:ext cx="2895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FontTx/>
              <a:buChar char="»"/>
            </a:pPr>
            <a:r>
              <a:rPr lang="en-US">
                <a:latin typeface="Century Gothic" charset="0"/>
                <a:ea typeface="Osaka" charset="0"/>
                <a:cs typeface="Osaka" charset="0"/>
              </a:rPr>
              <a:t>Critical points</a:t>
            </a:r>
          </a:p>
          <a:p>
            <a:pPr marL="742950" lvl="1" indent="-285750" eaLnBrk="1" hangingPunct="1">
              <a:spcBef>
                <a:spcPct val="20000"/>
              </a:spcBef>
              <a:buFont typeface="Wingdings" charset="0"/>
              <a:buChar char="§"/>
            </a:pPr>
            <a:r>
              <a:rPr lang="en-US" sz="2000">
                <a:latin typeface="Century Gothic" charset="0"/>
                <a:ea typeface="Osaka" charset="0"/>
                <a:cs typeface="Osaka" charset="0"/>
              </a:rPr>
              <a:t>Stability</a:t>
            </a:r>
          </a:p>
          <a:p>
            <a:pPr marL="742950" lvl="1" indent="-285750" eaLnBrk="1" hangingPunct="1">
              <a:spcBef>
                <a:spcPct val="20000"/>
              </a:spcBef>
              <a:buFont typeface="Wingdings" charset="0"/>
              <a:buChar char="§"/>
            </a:pPr>
            <a:r>
              <a:rPr lang="en-US" sz="2000">
                <a:latin typeface="Century Gothic" charset="0"/>
                <a:ea typeface="Osaka" charset="0"/>
                <a:cs typeface="Osaka" charset="0"/>
              </a:rPr>
              <a:t>Degeneracy</a:t>
            </a:r>
          </a:p>
          <a:p>
            <a:pPr marL="742950" lvl="1" indent="-285750" eaLnBrk="1" hangingPunct="1">
              <a:spcBef>
                <a:spcPct val="20000"/>
              </a:spcBef>
              <a:buFont typeface="Wingdings" charset="0"/>
              <a:buChar char="§"/>
            </a:pPr>
            <a:r>
              <a:rPr lang="en-US" sz="2000">
                <a:latin typeface="Century Gothic" charset="0"/>
                <a:ea typeface="Osaka" charset="0"/>
                <a:cs typeface="Osaka" charset="0"/>
              </a:rPr>
              <a:t>Hessian test</a:t>
            </a:r>
          </a:p>
        </p:txBody>
      </p:sp>
      <p:pic>
        <p:nvPicPr>
          <p:cNvPr id="77828" name="Picture 4"/>
          <p:cNvPicPr>
            <a:picLocks noChangeAspect="1" noChangeArrowheads="1"/>
          </p:cNvPicPr>
          <p:nvPr/>
        </p:nvPicPr>
        <p:blipFill>
          <a:blip r:embed="rId4">
            <a:extLst>
              <a:ext uri="{28A0092B-C50C-407E-A947-70E740481C1C}">
                <a14:useLocalDpi xmlns:a14="http://schemas.microsoft.com/office/drawing/2010/main" val="0"/>
              </a:ext>
            </a:extLst>
          </a:blip>
          <a:srcRect l="6500" t="13333" r="6500" b="13333"/>
          <a:stretch>
            <a:fillRect/>
          </a:stretch>
        </p:blipFill>
        <p:spPr bwMode="auto">
          <a:xfrm>
            <a:off x="1219200" y="2133600"/>
            <a:ext cx="2819400" cy="1784350"/>
          </a:xfrm>
          <a:prstGeom prst="rect">
            <a:avLst/>
          </a:prstGeom>
          <a:noFill/>
          <a:extLst>
            <a:ext uri="{909E8E84-426E-40dd-AFC4-6F175D3DCCD1}">
              <a14:hiddenFill xmlns="" xmlns:a14="http://schemas.microsoft.com/office/drawing/2010/main">
                <a:blipFill dpi="0" rotWithShape="0">
                  <a:blip/>
                  <a:srcRect l="6500" t="13333" r="6500" b="13333"/>
                  <a:stretch>
                    <a:fillRect/>
                  </a:stretch>
                </a:blipFill>
              </a14:hiddenFill>
            </a:ext>
          </a:extLst>
        </p:spPr>
      </p:pic>
      <p:graphicFrame>
        <p:nvGraphicFramePr>
          <p:cNvPr id="77829" name="Object 5"/>
          <p:cNvGraphicFramePr>
            <a:graphicFrameLocks noChangeAspect="1"/>
          </p:cNvGraphicFramePr>
          <p:nvPr/>
        </p:nvGraphicFramePr>
        <p:xfrm>
          <a:off x="7467600" y="2133600"/>
          <a:ext cx="784225" cy="314325"/>
        </p:xfrm>
        <a:graphic>
          <a:graphicData uri="http://schemas.openxmlformats.org/presentationml/2006/ole">
            <mc:AlternateContent xmlns:mc="http://schemas.openxmlformats.org/markup-compatibility/2006">
              <mc:Choice xmlns:v="urn:schemas-microsoft-com:vml" Requires="v">
                <p:oleObj spid="_x0000_s2689" name="Equation" r:id="rId5" imgW="444500" imgH="177800" progId="Equation.3">
                  <p:embed/>
                </p:oleObj>
              </mc:Choice>
              <mc:Fallback>
                <p:oleObj name="Equation" r:id="rId5" imgW="444500" imgH="177800" progId="Equation.3">
                  <p:embed/>
                  <p:pic>
                    <p:nvPicPr>
                      <p:cNvPr id="778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133600"/>
                        <a:ext cx="784225" cy="314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7832" name="Object 8"/>
          <p:cNvGraphicFramePr>
            <a:graphicFrameLocks noChangeAspect="1"/>
          </p:cNvGraphicFramePr>
          <p:nvPr/>
        </p:nvGraphicFramePr>
        <p:xfrm>
          <a:off x="7391400" y="2819400"/>
          <a:ext cx="987425" cy="449263"/>
        </p:xfrm>
        <a:graphic>
          <a:graphicData uri="http://schemas.openxmlformats.org/presentationml/2006/ole">
            <mc:AlternateContent xmlns:mc="http://schemas.openxmlformats.org/markup-compatibility/2006">
              <mc:Choice xmlns:v="urn:schemas-microsoft-com:vml" Requires="v">
                <p:oleObj spid="_x0000_s2690" name="Equation" r:id="rId7" imgW="558800" imgH="254000" progId="Equation.3">
                  <p:embed/>
                </p:oleObj>
              </mc:Choice>
              <mc:Fallback>
                <p:oleObj name="Equation" r:id="rId7" imgW="558800" imgH="254000" progId="Equation.3">
                  <p:embed/>
                  <p:pic>
                    <p:nvPicPr>
                      <p:cNvPr id="7783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2819400"/>
                        <a:ext cx="987425" cy="449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7833" name="Rectangle 9"/>
          <p:cNvSpPr>
            <a:spLocks noChangeArrowheads="1"/>
          </p:cNvSpPr>
          <p:nvPr/>
        </p:nvSpPr>
        <p:spPr bwMode="auto">
          <a:xfrm>
            <a:off x="1066800" y="5562600"/>
            <a:ext cx="5680075" cy="841375"/>
          </a:xfrm>
          <a:prstGeom prst="rect">
            <a:avLst/>
          </a:prstGeom>
          <a:noFill/>
          <a:ln w="19050">
            <a:solidFill>
              <a:srgbClr val="800000"/>
            </a:solidFill>
            <a:miter lim="800000"/>
            <a:headEnd/>
            <a:tailEnd/>
          </a:ln>
          <a:extLst>
            <a:ext uri="{909E8E84-426E-40dd-AFC4-6F175D3DCCD1}">
              <a14:hiddenFill xmlns="" xmlns:a14="http://schemas.microsoft.com/office/drawing/2010/main">
                <a:solidFill>
                  <a:schemeClr val="accent1"/>
                </a:solidFill>
              </a14:hiddenFill>
            </a:ext>
          </a:extLst>
        </p:spPr>
        <p:txBody>
          <a:bodyPr>
            <a:spAutoFit/>
          </a:bodyPr>
          <a:lstStyle/>
          <a:p>
            <a:pPr algn="ctr"/>
            <a:r>
              <a:rPr lang="en-US" i="1" dirty="0">
                <a:latin typeface="Times New Roman" charset="0"/>
              </a:rPr>
              <a:t>f</a:t>
            </a:r>
            <a:r>
              <a:rPr lang="en-US" dirty="0"/>
              <a:t>  </a:t>
            </a:r>
            <a:r>
              <a:rPr lang="en-US" dirty="0">
                <a:latin typeface="+mn-lt"/>
              </a:rPr>
              <a:t>is a Morse function if none of its critical points are degenerate</a:t>
            </a:r>
          </a:p>
        </p:txBody>
      </p:sp>
      <p:graphicFrame>
        <p:nvGraphicFramePr>
          <p:cNvPr id="13" name="Object 7"/>
          <p:cNvGraphicFramePr>
            <a:graphicFrameLocks noChangeAspect="1"/>
          </p:cNvGraphicFramePr>
          <p:nvPr/>
        </p:nvGraphicFramePr>
        <p:xfrm>
          <a:off x="1547664" y="3874536"/>
          <a:ext cx="2347665" cy="1638405"/>
        </p:xfrm>
        <a:graphic>
          <a:graphicData uri="http://schemas.openxmlformats.org/presentationml/2006/ole">
            <mc:AlternateContent xmlns:mc="http://schemas.openxmlformats.org/markup-compatibility/2006">
              <mc:Choice xmlns:v="urn:schemas-microsoft-com:vml" Requires="v">
                <p:oleObj spid="_x0000_s2691" name="Equation" r:id="rId9" imgW="1460500" imgH="1016000" progId="Equation.3">
                  <p:embed/>
                </p:oleObj>
              </mc:Choice>
              <mc:Fallback>
                <p:oleObj name="Equation" r:id="rId9" imgW="1460500" imgH="1016000" progId="Equation.3">
                  <p:embed/>
                  <p:pic>
                    <p:nvPicPr>
                      <p:cNvPr id="13" name="Object 7"/>
                      <p:cNvPicPr>
                        <a:picLocks noChangeAspect="1" noChangeArrowheads="1"/>
                      </p:cNvPicPr>
                      <p:nvPr/>
                    </p:nvPicPr>
                    <p:blipFill>
                      <a:blip r:embed="rId10"/>
                      <a:srcRect/>
                      <a:stretch>
                        <a:fillRect/>
                      </a:stretch>
                    </p:blipFill>
                    <p:spPr bwMode="auto">
                      <a:xfrm>
                        <a:off x="1547664" y="3874536"/>
                        <a:ext cx="2347665" cy="1638405"/>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nvGraphicFramePr>
        <p:xfrm>
          <a:off x="5004048" y="3700184"/>
          <a:ext cx="2906093" cy="1817048"/>
        </p:xfrm>
        <a:graphic>
          <a:graphicData uri="http://schemas.openxmlformats.org/presentationml/2006/ole">
            <mc:AlternateContent xmlns:mc="http://schemas.openxmlformats.org/markup-compatibility/2006">
              <mc:Choice xmlns:v="urn:schemas-microsoft-com:vml" Requires="v">
                <p:oleObj spid="_x0000_s2692" name="Equation" r:id="rId11" imgW="2425700" imgH="1511300" progId="Equation.3">
                  <p:embed/>
                </p:oleObj>
              </mc:Choice>
              <mc:Fallback>
                <p:oleObj name="Equation" r:id="rId11" imgW="2425700" imgH="1511300" progId="Equation.3">
                  <p:embed/>
                  <p:pic>
                    <p:nvPicPr>
                      <p:cNvPr id="14" name="Object 7"/>
                      <p:cNvPicPr>
                        <a:picLocks noChangeAspect="1" noChangeArrowheads="1"/>
                      </p:cNvPicPr>
                      <p:nvPr/>
                    </p:nvPicPr>
                    <p:blipFill>
                      <a:blip r:embed="rId12"/>
                      <a:srcRect/>
                      <a:stretch>
                        <a:fillRect/>
                      </a:stretch>
                    </p:blipFill>
                    <p:spPr bwMode="auto">
                      <a:xfrm>
                        <a:off x="5004048" y="3700184"/>
                        <a:ext cx="2906093" cy="181704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60475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3"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3"/>
          <p:cNvSpPr>
            <a:spLocks noGrp="1"/>
          </p:cNvSpPr>
          <p:nvPr>
            <p:ph type="dt" sz="half" idx="10"/>
          </p:nvPr>
        </p:nvSpPr>
        <p:spPr/>
        <p:txBody>
          <a:bodyPr/>
          <a:lstStyle/>
          <a:p>
            <a:r>
              <a:rPr lang="en-IN"/>
              <a:t>Vijay Natarajan</a:t>
            </a:r>
            <a:endParaRPr lang="en-US"/>
          </a:p>
        </p:txBody>
      </p:sp>
      <p:sp>
        <p:nvSpPr>
          <p:cNvPr id="16" name="Footer Placeholder 4"/>
          <p:cNvSpPr>
            <a:spLocks noGrp="1"/>
          </p:cNvSpPr>
          <p:nvPr>
            <p:ph type="ftr" sz="quarter" idx="11"/>
          </p:nvPr>
        </p:nvSpPr>
        <p:spPr/>
        <p:txBody>
          <a:bodyPr/>
          <a:lstStyle/>
          <a:p>
            <a:r>
              <a:rPr lang="en-IN"/>
              <a:t>ACM Summer School 2019 : Reeb Graphs and Applications</a:t>
            </a:r>
            <a:endParaRPr lang="en-US"/>
          </a:p>
        </p:txBody>
      </p:sp>
      <p:sp>
        <p:nvSpPr>
          <p:cNvPr id="17" name="Slide Number Placeholder 5"/>
          <p:cNvSpPr>
            <a:spLocks noGrp="1"/>
          </p:cNvSpPr>
          <p:nvPr>
            <p:ph type="sldNum" sz="quarter" idx="12"/>
          </p:nvPr>
        </p:nvSpPr>
        <p:spPr/>
        <p:txBody>
          <a:bodyPr/>
          <a:lstStyle/>
          <a:p>
            <a:fld id="{2F8AECA9-A3CC-DA4D-9918-9444CB287CD5}" type="slidenum">
              <a:rPr lang="en-US"/>
              <a:pPr/>
              <a:t>14</a:t>
            </a:fld>
            <a:endParaRPr lang="en-US"/>
          </a:p>
        </p:txBody>
      </p:sp>
      <p:pic>
        <p:nvPicPr>
          <p:cNvPr id="79874" name="Picture 2" descr="sad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286000"/>
            <a:ext cx="1033462" cy="1849438"/>
          </a:xfrm>
          <a:prstGeom prst="rect">
            <a:avLst/>
          </a:prstGeom>
          <a:noFill/>
          <a:extLst>
            <a:ext uri="{909E8E84-426E-40dd-AFC4-6F175D3DCCD1}">
              <a14:hiddenFill xmlns="" xmlns:a14="http://schemas.microsoft.com/office/drawing/2010/main">
                <a:solidFill>
                  <a:srgbClr val="FFFFFF"/>
                </a:solidFill>
              </a14:hiddenFill>
            </a:ext>
          </a:extLst>
        </p:spPr>
      </p:pic>
      <p:sp>
        <p:nvSpPr>
          <p:cNvPr id="79875" name="Rectangle 3"/>
          <p:cNvSpPr>
            <a:spLocks noGrp="1" noChangeArrowheads="1"/>
          </p:cNvSpPr>
          <p:nvPr>
            <p:ph type="title"/>
          </p:nvPr>
        </p:nvSpPr>
        <p:spPr/>
        <p:txBody>
          <a:bodyPr/>
          <a:lstStyle/>
          <a:p>
            <a:r>
              <a:rPr lang="en-US"/>
              <a:t>Morse Lemma</a:t>
            </a:r>
          </a:p>
        </p:txBody>
      </p:sp>
      <p:pic>
        <p:nvPicPr>
          <p:cNvPr id="79876" name="Picture 4"/>
          <p:cNvPicPr>
            <a:picLocks noChangeAspect="1" noChangeArrowheads="1"/>
          </p:cNvPicPr>
          <p:nvPr/>
        </p:nvPicPr>
        <p:blipFill>
          <a:blip r:embed="rId5">
            <a:extLst>
              <a:ext uri="{28A0092B-C50C-407E-A947-70E740481C1C}">
                <a14:useLocalDpi xmlns:a14="http://schemas.microsoft.com/office/drawing/2010/main" val="0"/>
              </a:ext>
            </a:extLst>
          </a:blip>
          <a:srcRect t="10976"/>
          <a:stretch>
            <a:fillRect/>
          </a:stretch>
        </p:blipFill>
        <p:spPr bwMode="auto">
          <a:xfrm>
            <a:off x="1219200" y="2286000"/>
            <a:ext cx="1752600" cy="185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79877" name="Object 5"/>
          <p:cNvGraphicFramePr>
            <a:graphicFrameLocks noChangeAspect="1"/>
          </p:cNvGraphicFramePr>
          <p:nvPr/>
        </p:nvGraphicFramePr>
        <p:xfrm>
          <a:off x="1676400" y="1905000"/>
          <a:ext cx="914400" cy="406400"/>
        </p:xfrm>
        <a:graphic>
          <a:graphicData uri="http://schemas.openxmlformats.org/presentationml/2006/ole">
            <mc:AlternateContent xmlns:mc="http://schemas.openxmlformats.org/markup-compatibility/2006">
              <mc:Choice xmlns:v="urn:schemas-microsoft-com:vml" Requires="v">
                <p:oleObj spid="_x0000_s3553" name="Equation" r:id="rId6" imgW="457200" imgH="203200" progId="Equation.3">
                  <p:embed/>
                </p:oleObj>
              </mc:Choice>
              <mc:Fallback>
                <p:oleObj name="Equation" r:id="rId6" imgW="457200" imgH="203200" progId="Equation.3">
                  <p:embed/>
                  <p:pic>
                    <p:nvPicPr>
                      <p:cNvPr id="7987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1905000"/>
                        <a:ext cx="9144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79878" name="Picture 6"/>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400" y="3994150"/>
            <a:ext cx="220663" cy="196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0" y="2362200"/>
            <a:ext cx="1574800" cy="1841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79880" name="Object 8"/>
          <p:cNvGraphicFramePr>
            <a:graphicFrameLocks noChangeAspect="1"/>
          </p:cNvGraphicFramePr>
          <p:nvPr/>
        </p:nvGraphicFramePr>
        <p:xfrm>
          <a:off x="3962400" y="1905000"/>
          <a:ext cx="1066800" cy="406400"/>
        </p:xfrm>
        <a:graphic>
          <a:graphicData uri="http://schemas.openxmlformats.org/presentationml/2006/ole">
            <mc:AlternateContent xmlns:mc="http://schemas.openxmlformats.org/markup-compatibility/2006">
              <mc:Choice xmlns:v="urn:schemas-microsoft-com:vml" Requires="v">
                <p:oleObj spid="_x0000_s3554" name="Equation" r:id="rId10" imgW="533400" imgH="203200" progId="Equation.3">
                  <p:embed/>
                </p:oleObj>
              </mc:Choice>
              <mc:Fallback>
                <p:oleObj name="Equation" r:id="rId10" imgW="533400" imgH="203200" progId="Equation.3">
                  <p:embed/>
                  <p:pic>
                    <p:nvPicPr>
                      <p:cNvPr id="7988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1905000"/>
                        <a:ext cx="10668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79881" name="Picture 9"/>
          <p:cNvPicPr>
            <a:picLocks noChangeAspect="1" noChangeArrowheads="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19600" y="2303463"/>
            <a:ext cx="206375" cy="211137"/>
          </a:xfrm>
          <a:prstGeom prst="rect">
            <a:avLst/>
          </a:prstGeom>
          <a:noFill/>
          <a:extLst>
            <a:ext uri="{909E8E84-426E-40dd-AFC4-6F175D3DCCD1}">
              <a14:hiddenFill xmlns="" xmlns:a14="http://schemas.microsoft.com/office/drawing/2010/main">
                <a:solidFill>
                  <a:srgbClr val="00CC99"/>
                </a:solidFill>
              </a14:hiddenFill>
            </a:ext>
          </a:extLst>
        </p:spPr>
      </p:pic>
      <p:graphicFrame>
        <p:nvGraphicFramePr>
          <p:cNvPr id="79882" name="Object 10"/>
          <p:cNvGraphicFramePr>
            <a:graphicFrameLocks noChangeAspect="1"/>
          </p:cNvGraphicFramePr>
          <p:nvPr/>
        </p:nvGraphicFramePr>
        <p:xfrm>
          <a:off x="6083300" y="1905000"/>
          <a:ext cx="1092200" cy="406400"/>
        </p:xfrm>
        <a:graphic>
          <a:graphicData uri="http://schemas.openxmlformats.org/presentationml/2006/ole">
            <mc:AlternateContent xmlns:mc="http://schemas.openxmlformats.org/markup-compatibility/2006">
              <mc:Choice xmlns:v="urn:schemas-microsoft-com:vml" Requires="v">
                <p:oleObj spid="_x0000_s3555" name="Equation" r:id="rId13" imgW="546100" imgH="203200" progId="Equation.3">
                  <p:embed/>
                </p:oleObj>
              </mc:Choice>
              <mc:Fallback>
                <p:oleObj name="Equation" r:id="rId13" imgW="546100" imgH="203200" progId="Equation.3">
                  <p:embed/>
                  <p:pic>
                    <p:nvPicPr>
                      <p:cNvPr id="79882"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83300" y="1905000"/>
                        <a:ext cx="10922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79883" name="Picture 11"/>
          <p:cNvPicPr>
            <a:picLocks noChangeAspect="1" noChangeArrowheads="1"/>
          </p:cNvPicPr>
          <p:nvPr/>
        </p:nvPicPr>
        <p:blipFill>
          <a:blip r:embed="rId15">
            <a:clrChange>
              <a:clrFrom>
                <a:srgbClr val="FAFEFF"/>
              </a:clrFrom>
              <a:clrTo>
                <a:srgbClr val="FAFEFF">
                  <a:alpha val="0"/>
                </a:srgbClr>
              </a:clrTo>
            </a:clrChange>
            <a:lum bright="-24000" contrast="2000"/>
            <a:extLst>
              <a:ext uri="{28A0092B-C50C-407E-A947-70E740481C1C}">
                <a14:useLocalDpi xmlns:a14="http://schemas.microsoft.com/office/drawing/2010/main" val="0"/>
              </a:ext>
            </a:extLst>
          </a:blip>
          <a:srcRect/>
          <a:stretch>
            <a:fillRect/>
          </a:stretch>
        </p:blipFill>
        <p:spPr bwMode="auto">
          <a:xfrm rot="-5400000">
            <a:off x="6478588" y="2987675"/>
            <a:ext cx="319088" cy="287337"/>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9884" name="Group 12"/>
          <p:cNvGrpSpPr>
            <a:grpSpLocks/>
          </p:cNvGrpSpPr>
          <p:nvPr/>
        </p:nvGrpSpPr>
        <p:grpSpPr bwMode="auto">
          <a:xfrm>
            <a:off x="1524000" y="4191000"/>
            <a:ext cx="5832475" cy="2273300"/>
            <a:chOff x="720" y="2736"/>
            <a:chExt cx="3674" cy="1432"/>
          </a:xfrm>
        </p:grpSpPr>
        <p:pic>
          <p:nvPicPr>
            <p:cNvPr id="79885"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 y="2736"/>
              <a:ext cx="3674" cy="1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9886" name="Rectangle 14"/>
            <p:cNvSpPr>
              <a:spLocks noChangeArrowheads="1"/>
            </p:cNvSpPr>
            <p:nvPr/>
          </p:nvSpPr>
          <p:spPr bwMode="auto">
            <a:xfrm>
              <a:off x="1536" y="2736"/>
              <a:ext cx="192" cy="144"/>
            </a:xfrm>
            <a:prstGeom prst="rect">
              <a:avLst/>
            </a:prstGeom>
            <a:solidFill>
              <a:srgbClr val="FFFFFF"/>
            </a:solidFill>
            <a:ln w="9525">
              <a:solidFill>
                <a:srgbClr val="FFFFFF"/>
              </a:solidFill>
              <a:miter lim="800000"/>
              <a:headEnd/>
              <a:tailEnd/>
            </a:ln>
          </p:spPr>
          <p:txBody>
            <a:bodyPr wrap="none" anchor="ctr"/>
            <a:lstStyle/>
            <a:p>
              <a:endParaRPr lang="en-US"/>
            </a:p>
          </p:txBody>
        </p:sp>
      </p:grpSp>
    </p:spTree>
    <p:extLst>
      <p:ext uri="{BB962C8B-B14F-4D97-AF65-F5344CB8AC3E}">
        <p14:creationId xmlns:p14="http://schemas.microsoft.com/office/powerpoint/2010/main" val="2503343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7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9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3"/>
          <p:cNvSpPr>
            <a:spLocks noGrp="1"/>
          </p:cNvSpPr>
          <p:nvPr>
            <p:ph type="dt" sz="half" idx="10"/>
          </p:nvPr>
        </p:nvSpPr>
        <p:spPr/>
        <p:txBody>
          <a:bodyPr/>
          <a:lstStyle/>
          <a:p>
            <a:r>
              <a:rPr lang="en-IN"/>
              <a:t>Vijay Natarajan</a:t>
            </a:r>
            <a:endParaRPr lang="en-US"/>
          </a:p>
        </p:txBody>
      </p:sp>
      <p:sp>
        <p:nvSpPr>
          <p:cNvPr id="23" name="Footer Placeholder 4"/>
          <p:cNvSpPr>
            <a:spLocks noGrp="1"/>
          </p:cNvSpPr>
          <p:nvPr>
            <p:ph type="ftr" sz="quarter" idx="11"/>
          </p:nvPr>
        </p:nvSpPr>
        <p:spPr/>
        <p:txBody>
          <a:bodyPr/>
          <a:lstStyle/>
          <a:p>
            <a:r>
              <a:rPr lang="en-IN"/>
              <a:t>ACM Summer School 2019 : Reeb Graphs and Applications</a:t>
            </a:r>
            <a:endParaRPr lang="en-US"/>
          </a:p>
        </p:txBody>
      </p:sp>
      <p:sp>
        <p:nvSpPr>
          <p:cNvPr id="24" name="Slide Number Placeholder 5"/>
          <p:cNvSpPr>
            <a:spLocks noGrp="1"/>
          </p:cNvSpPr>
          <p:nvPr>
            <p:ph type="sldNum" sz="quarter" idx="12"/>
          </p:nvPr>
        </p:nvSpPr>
        <p:spPr/>
        <p:txBody>
          <a:bodyPr/>
          <a:lstStyle/>
          <a:p>
            <a:fld id="{37072FF1-032A-AD4E-A999-968CD32D7AF8}" type="slidenum">
              <a:rPr lang="en-US"/>
              <a:pPr/>
              <a:t>15</a:t>
            </a:fld>
            <a:endParaRPr lang="en-US"/>
          </a:p>
        </p:txBody>
      </p:sp>
      <p:sp>
        <p:nvSpPr>
          <p:cNvPr id="81922" name="Rectangle 2"/>
          <p:cNvSpPr>
            <a:spLocks noGrp="1" noChangeArrowheads="1"/>
          </p:cNvSpPr>
          <p:nvPr>
            <p:ph type="title"/>
          </p:nvPr>
        </p:nvSpPr>
        <p:spPr/>
        <p:txBody>
          <a:bodyPr/>
          <a:lstStyle/>
          <a:p>
            <a:r>
              <a:rPr lang="en-US"/>
              <a:t>Morse Index</a:t>
            </a:r>
          </a:p>
        </p:txBody>
      </p:sp>
      <p:sp>
        <p:nvSpPr>
          <p:cNvPr id="81923" name="Rectangle 3"/>
          <p:cNvSpPr>
            <a:spLocks noGrp="1" noChangeArrowheads="1"/>
          </p:cNvSpPr>
          <p:nvPr>
            <p:ph type="body" idx="1"/>
          </p:nvPr>
        </p:nvSpPr>
        <p:spPr>
          <a:xfrm>
            <a:off x="685800" y="1981200"/>
            <a:ext cx="7772400" cy="1611313"/>
          </a:xfrm>
        </p:spPr>
        <p:txBody>
          <a:bodyPr/>
          <a:lstStyle/>
          <a:p>
            <a:pPr>
              <a:lnSpc>
                <a:spcPct val="90000"/>
              </a:lnSpc>
            </a:pPr>
            <a:r>
              <a:rPr lang="en-US" sz="2400" dirty="0"/>
              <a:t>How many types of critical points are there?</a:t>
            </a:r>
          </a:p>
          <a:p>
            <a:pPr>
              <a:lnSpc>
                <a:spcPct val="90000"/>
              </a:lnSpc>
            </a:pPr>
            <a:r>
              <a:rPr lang="en-US" sz="2400" dirty="0"/>
              <a:t>How many types of instabilities are there?</a:t>
            </a:r>
          </a:p>
          <a:p>
            <a:pPr>
              <a:lnSpc>
                <a:spcPct val="90000"/>
              </a:lnSpc>
            </a:pPr>
            <a:r>
              <a:rPr lang="en-US" sz="2400" dirty="0"/>
              <a:t>Classification given by Morse lemma</a:t>
            </a:r>
          </a:p>
        </p:txBody>
      </p:sp>
      <p:grpSp>
        <p:nvGrpSpPr>
          <p:cNvPr id="81924" name="Group 4"/>
          <p:cNvGrpSpPr>
            <a:grpSpLocks/>
          </p:cNvGrpSpPr>
          <p:nvPr/>
        </p:nvGrpSpPr>
        <p:grpSpPr bwMode="auto">
          <a:xfrm>
            <a:off x="3581400" y="3733800"/>
            <a:ext cx="1092200" cy="1320800"/>
            <a:chOff x="2112" y="2592"/>
            <a:chExt cx="688" cy="832"/>
          </a:xfrm>
        </p:grpSpPr>
        <p:graphicFrame>
          <p:nvGraphicFramePr>
            <p:cNvPr id="81925" name="Object 5"/>
            <p:cNvGraphicFramePr>
              <a:graphicFrameLocks noChangeAspect="1"/>
            </p:cNvGraphicFramePr>
            <p:nvPr/>
          </p:nvGraphicFramePr>
          <p:xfrm>
            <a:off x="2208" y="2592"/>
            <a:ext cx="576" cy="256"/>
          </p:xfrm>
          <a:graphic>
            <a:graphicData uri="http://schemas.openxmlformats.org/presentationml/2006/ole">
              <mc:AlternateContent xmlns:mc="http://schemas.openxmlformats.org/markup-compatibility/2006">
                <mc:Choice xmlns:v="urn:schemas-microsoft-com:vml" Requires="v">
                  <p:oleObj spid="_x0000_s25633" name="Equation" r:id="rId4" imgW="457200" imgH="203200" progId="Equation.3">
                    <p:embed/>
                  </p:oleObj>
                </mc:Choice>
                <mc:Fallback>
                  <p:oleObj name="Equation" r:id="rId4" imgW="457200" imgH="203200" progId="Equation.3">
                    <p:embed/>
                    <p:pic>
                      <p:nvPicPr>
                        <p:cNvPr id="8192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2592"/>
                          <a:ext cx="576"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26" name="Object 6"/>
            <p:cNvGraphicFramePr>
              <a:graphicFrameLocks noChangeAspect="1"/>
            </p:cNvGraphicFramePr>
            <p:nvPr/>
          </p:nvGraphicFramePr>
          <p:xfrm>
            <a:off x="2112" y="3168"/>
            <a:ext cx="672" cy="256"/>
          </p:xfrm>
          <a:graphic>
            <a:graphicData uri="http://schemas.openxmlformats.org/presentationml/2006/ole">
              <mc:AlternateContent xmlns:mc="http://schemas.openxmlformats.org/markup-compatibility/2006">
                <mc:Choice xmlns:v="urn:schemas-microsoft-com:vml" Requires="v">
                  <p:oleObj spid="_x0000_s25634" name="Equation" r:id="rId6" imgW="533400" imgH="203200" progId="Equation.3">
                    <p:embed/>
                  </p:oleObj>
                </mc:Choice>
                <mc:Fallback>
                  <p:oleObj name="Equation" r:id="rId6" imgW="533400" imgH="203200" progId="Equation.3">
                    <p:embed/>
                    <p:pic>
                      <p:nvPicPr>
                        <p:cNvPr id="8192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 y="3168"/>
                          <a:ext cx="672"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27" name="Object 7"/>
            <p:cNvGraphicFramePr>
              <a:graphicFrameLocks noChangeAspect="1"/>
            </p:cNvGraphicFramePr>
            <p:nvPr/>
          </p:nvGraphicFramePr>
          <p:xfrm>
            <a:off x="2112" y="2880"/>
            <a:ext cx="688" cy="256"/>
          </p:xfrm>
          <a:graphic>
            <a:graphicData uri="http://schemas.openxmlformats.org/presentationml/2006/ole">
              <mc:AlternateContent xmlns:mc="http://schemas.openxmlformats.org/markup-compatibility/2006">
                <mc:Choice xmlns:v="urn:schemas-microsoft-com:vml" Requires="v">
                  <p:oleObj spid="_x0000_s25635" name="Equation" r:id="rId8" imgW="546100" imgH="203200" progId="Equation.3">
                    <p:embed/>
                  </p:oleObj>
                </mc:Choice>
                <mc:Fallback>
                  <p:oleObj name="Equation" r:id="rId8" imgW="546100" imgH="203200" progId="Equation.3">
                    <p:embed/>
                    <p:pic>
                      <p:nvPicPr>
                        <p:cNvPr id="81927"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2" y="2880"/>
                          <a:ext cx="688"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81928" name="Group 8"/>
          <p:cNvGrpSpPr>
            <a:grpSpLocks/>
          </p:cNvGrpSpPr>
          <p:nvPr/>
        </p:nvGrpSpPr>
        <p:grpSpPr bwMode="auto">
          <a:xfrm>
            <a:off x="2501900" y="3771900"/>
            <a:ext cx="508000" cy="787400"/>
            <a:chOff x="1432" y="2616"/>
            <a:chExt cx="320" cy="496"/>
          </a:xfrm>
        </p:grpSpPr>
        <p:graphicFrame>
          <p:nvGraphicFramePr>
            <p:cNvPr id="81929" name="Object 9"/>
            <p:cNvGraphicFramePr>
              <a:graphicFrameLocks noChangeAspect="1"/>
            </p:cNvGraphicFramePr>
            <p:nvPr/>
          </p:nvGraphicFramePr>
          <p:xfrm>
            <a:off x="1528" y="2616"/>
            <a:ext cx="208" cy="208"/>
          </p:xfrm>
          <a:graphic>
            <a:graphicData uri="http://schemas.openxmlformats.org/presentationml/2006/ole">
              <mc:AlternateContent xmlns:mc="http://schemas.openxmlformats.org/markup-compatibility/2006">
                <mc:Choice xmlns:v="urn:schemas-microsoft-com:vml" Requires="v">
                  <p:oleObj spid="_x0000_s25636" name="Equation" r:id="rId10" imgW="165100" imgH="165100" progId="Equation.3">
                    <p:embed/>
                  </p:oleObj>
                </mc:Choice>
                <mc:Fallback>
                  <p:oleObj name="Equation" r:id="rId10" imgW="165100" imgH="165100" progId="Equation.3">
                    <p:embed/>
                    <p:pic>
                      <p:nvPicPr>
                        <p:cNvPr id="81929"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8" y="2616"/>
                          <a:ext cx="208" cy="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0" name="Object 10"/>
            <p:cNvGraphicFramePr>
              <a:graphicFrameLocks noChangeAspect="1"/>
            </p:cNvGraphicFramePr>
            <p:nvPr/>
          </p:nvGraphicFramePr>
          <p:xfrm>
            <a:off x="1432" y="2904"/>
            <a:ext cx="320" cy="208"/>
          </p:xfrm>
          <a:graphic>
            <a:graphicData uri="http://schemas.openxmlformats.org/presentationml/2006/ole">
              <mc:AlternateContent xmlns:mc="http://schemas.openxmlformats.org/markup-compatibility/2006">
                <mc:Choice xmlns:v="urn:schemas-microsoft-com:vml" Requires="v">
                  <p:oleObj spid="_x0000_s25637" name="Equation" r:id="rId12" imgW="254000" imgH="165100" progId="Equation.3">
                    <p:embed/>
                  </p:oleObj>
                </mc:Choice>
                <mc:Fallback>
                  <p:oleObj name="Equation" r:id="rId12" imgW="254000" imgH="165100" progId="Equation.3">
                    <p:embed/>
                    <p:pic>
                      <p:nvPicPr>
                        <p:cNvPr id="8193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2" y="2904"/>
                          <a:ext cx="320" cy="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81931" name="Group 11"/>
          <p:cNvGrpSpPr>
            <a:grpSpLocks/>
          </p:cNvGrpSpPr>
          <p:nvPr/>
        </p:nvGrpSpPr>
        <p:grpSpPr bwMode="auto">
          <a:xfrm>
            <a:off x="1295400" y="3810000"/>
            <a:ext cx="254000" cy="1524000"/>
            <a:chOff x="672" y="2640"/>
            <a:chExt cx="160" cy="960"/>
          </a:xfrm>
        </p:grpSpPr>
        <p:graphicFrame>
          <p:nvGraphicFramePr>
            <p:cNvPr id="81932" name="Object 12"/>
            <p:cNvGraphicFramePr>
              <a:graphicFrameLocks noChangeAspect="1"/>
            </p:cNvGraphicFramePr>
            <p:nvPr/>
          </p:nvGraphicFramePr>
          <p:xfrm>
            <a:off x="704" y="2640"/>
            <a:ext cx="128" cy="160"/>
          </p:xfrm>
          <a:graphic>
            <a:graphicData uri="http://schemas.openxmlformats.org/presentationml/2006/ole">
              <mc:AlternateContent xmlns:mc="http://schemas.openxmlformats.org/markup-compatibility/2006">
                <mc:Choice xmlns:v="urn:schemas-microsoft-com:vml" Requires="v">
                  <p:oleObj spid="_x0000_s25638" name="Equation" r:id="rId14" imgW="101600" imgH="127000" progId="Equation.3">
                    <p:embed/>
                  </p:oleObj>
                </mc:Choice>
                <mc:Fallback>
                  <p:oleObj name="Equation" r:id="rId14" imgW="101600" imgH="127000" progId="Equation.3">
                    <p:embed/>
                    <p:pic>
                      <p:nvPicPr>
                        <p:cNvPr id="81932"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 y="2640"/>
                          <a:ext cx="128"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3" name="Object 13"/>
            <p:cNvGraphicFramePr>
              <a:graphicFrameLocks noChangeAspect="1"/>
            </p:cNvGraphicFramePr>
            <p:nvPr/>
          </p:nvGraphicFramePr>
          <p:xfrm>
            <a:off x="704" y="2912"/>
            <a:ext cx="96" cy="160"/>
          </p:xfrm>
          <a:graphic>
            <a:graphicData uri="http://schemas.openxmlformats.org/presentationml/2006/ole">
              <mc:AlternateContent xmlns:mc="http://schemas.openxmlformats.org/markup-compatibility/2006">
                <mc:Choice xmlns:v="urn:schemas-microsoft-com:vml" Requires="v">
                  <p:oleObj spid="_x0000_s25639" name="Equation" r:id="rId16" imgW="76200" imgH="127000" progId="Equation.3">
                    <p:embed/>
                  </p:oleObj>
                </mc:Choice>
                <mc:Fallback>
                  <p:oleObj name="Equation" r:id="rId16" imgW="76200" imgH="127000" progId="Equation.3">
                    <p:embed/>
                    <p:pic>
                      <p:nvPicPr>
                        <p:cNvPr id="81933"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4" y="2912"/>
                          <a:ext cx="9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4" name="Object 14"/>
            <p:cNvGraphicFramePr>
              <a:graphicFrameLocks noChangeAspect="1"/>
            </p:cNvGraphicFramePr>
            <p:nvPr/>
          </p:nvGraphicFramePr>
          <p:xfrm>
            <a:off x="688" y="3168"/>
            <a:ext cx="128" cy="160"/>
          </p:xfrm>
          <a:graphic>
            <a:graphicData uri="http://schemas.openxmlformats.org/presentationml/2006/ole">
              <mc:AlternateContent xmlns:mc="http://schemas.openxmlformats.org/markup-compatibility/2006">
                <mc:Choice xmlns:v="urn:schemas-microsoft-com:vml" Requires="v">
                  <p:oleObj spid="_x0000_s25640" name="Equation" r:id="rId18" imgW="101600" imgH="127000" progId="Equation.3">
                    <p:embed/>
                  </p:oleObj>
                </mc:Choice>
                <mc:Fallback>
                  <p:oleObj name="Equation" r:id="rId18" imgW="101600" imgH="127000" progId="Equation.3">
                    <p:embed/>
                    <p:pic>
                      <p:nvPicPr>
                        <p:cNvPr id="81934" name="Object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8" y="3168"/>
                          <a:ext cx="128"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5" name="Object 15"/>
            <p:cNvGraphicFramePr>
              <a:graphicFrameLocks noChangeAspect="1"/>
            </p:cNvGraphicFramePr>
            <p:nvPr/>
          </p:nvGraphicFramePr>
          <p:xfrm>
            <a:off x="672" y="3440"/>
            <a:ext cx="128" cy="160"/>
          </p:xfrm>
          <a:graphic>
            <a:graphicData uri="http://schemas.openxmlformats.org/presentationml/2006/ole">
              <mc:AlternateContent xmlns:mc="http://schemas.openxmlformats.org/markup-compatibility/2006">
                <mc:Choice xmlns:v="urn:schemas-microsoft-com:vml" Requires="v">
                  <p:oleObj spid="_x0000_s25641" name="Equation" r:id="rId20" imgW="101600" imgH="127000" progId="Equation.3">
                    <p:embed/>
                  </p:oleObj>
                </mc:Choice>
                <mc:Fallback>
                  <p:oleObj name="Equation" r:id="rId20" imgW="101600" imgH="127000" progId="Equation.3">
                    <p:embed/>
                    <p:pic>
                      <p:nvPicPr>
                        <p:cNvPr id="81935" name="Object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2" y="3440"/>
                          <a:ext cx="128"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81936" name="Group 16"/>
          <p:cNvGrpSpPr>
            <a:grpSpLocks/>
          </p:cNvGrpSpPr>
          <p:nvPr/>
        </p:nvGrpSpPr>
        <p:grpSpPr bwMode="auto">
          <a:xfrm>
            <a:off x="5270500" y="3733800"/>
            <a:ext cx="1651000" cy="1752600"/>
            <a:chOff x="3176" y="2592"/>
            <a:chExt cx="1040" cy="1104"/>
          </a:xfrm>
        </p:grpSpPr>
        <p:graphicFrame>
          <p:nvGraphicFramePr>
            <p:cNvPr id="81937" name="Object 17"/>
            <p:cNvGraphicFramePr>
              <a:graphicFrameLocks noChangeAspect="1"/>
            </p:cNvGraphicFramePr>
            <p:nvPr/>
          </p:nvGraphicFramePr>
          <p:xfrm>
            <a:off x="3280" y="2592"/>
            <a:ext cx="928" cy="256"/>
          </p:xfrm>
          <a:graphic>
            <a:graphicData uri="http://schemas.openxmlformats.org/presentationml/2006/ole">
              <mc:AlternateContent xmlns:mc="http://schemas.openxmlformats.org/markup-compatibility/2006">
                <mc:Choice xmlns:v="urn:schemas-microsoft-com:vml" Requires="v">
                  <p:oleObj spid="_x0000_s25642" name="Equation" r:id="rId22" imgW="736600" imgH="203200" progId="Equation.3">
                    <p:embed/>
                  </p:oleObj>
                </mc:Choice>
                <mc:Fallback>
                  <p:oleObj name="Equation" r:id="rId22" imgW="736600" imgH="203200" progId="Equation.3">
                    <p:embed/>
                    <p:pic>
                      <p:nvPicPr>
                        <p:cNvPr id="81937" name="Object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80" y="2592"/>
                          <a:ext cx="928"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8" name="Object 18"/>
            <p:cNvGraphicFramePr>
              <a:graphicFrameLocks noChangeAspect="1"/>
            </p:cNvGraphicFramePr>
            <p:nvPr/>
          </p:nvGraphicFramePr>
          <p:xfrm>
            <a:off x="3184" y="3168"/>
            <a:ext cx="1024" cy="256"/>
          </p:xfrm>
          <a:graphic>
            <a:graphicData uri="http://schemas.openxmlformats.org/presentationml/2006/ole">
              <mc:AlternateContent xmlns:mc="http://schemas.openxmlformats.org/markup-compatibility/2006">
                <mc:Choice xmlns:v="urn:schemas-microsoft-com:vml" Requires="v">
                  <p:oleObj spid="_x0000_s25643" name="Equation" r:id="rId24" imgW="812800" imgH="203200" progId="Equation.3">
                    <p:embed/>
                  </p:oleObj>
                </mc:Choice>
                <mc:Fallback>
                  <p:oleObj name="Equation" r:id="rId24" imgW="812800" imgH="203200" progId="Equation.3">
                    <p:embed/>
                    <p:pic>
                      <p:nvPicPr>
                        <p:cNvPr id="81938" name="Object 1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84" y="3168"/>
                          <a:ext cx="1024"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39" name="Object 19"/>
            <p:cNvGraphicFramePr>
              <a:graphicFrameLocks noChangeAspect="1"/>
            </p:cNvGraphicFramePr>
            <p:nvPr/>
          </p:nvGraphicFramePr>
          <p:xfrm>
            <a:off x="3192" y="2880"/>
            <a:ext cx="1024" cy="256"/>
          </p:xfrm>
          <a:graphic>
            <a:graphicData uri="http://schemas.openxmlformats.org/presentationml/2006/ole">
              <mc:AlternateContent xmlns:mc="http://schemas.openxmlformats.org/markup-compatibility/2006">
                <mc:Choice xmlns:v="urn:schemas-microsoft-com:vml" Requires="v">
                  <p:oleObj spid="_x0000_s25644" name="Equation" r:id="rId26" imgW="812800" imgH="203200" progId="Equation.3">
                    <p:embed/>
                  </p:oleObj>
                </mc:Choice>
                <mc:Fallback>
                  <p:oleObj name="Equation" r:id="rId26" imgW="812800" imgH="203200" progId="Equation.3">
                    <p:embed/>
                    <p:pic>
                      <p:nvPicPr>
                        <p:cNvPr id="81939" name="Object 1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92" y="2880"/>
                          <a:ext cx="1024"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940" name="Object 20"/>
            <p:cNvGraphicFramePr>
              <a:graphicFrameLocks noChangeAspect="1"/>
            </p:cNvGraphicFramePr>
            <p:nvPr/>
          </p:nvGraphicFramePr>
          <p:xfrm>
            <a:off x="3176" y="3440"/>
            <a:ext cx="1008" cy="256"/>
          </p:xfrm>
          <a:graphic>
            <a:graphicData uri="http://schemas.openxmlformats.org/presentationml/2006/ole">
              <mc:AlternateContent xmlns:mc="http://schemas.openxmlformats.org/markup-compatibility/2006">
                <mc:Choice xmlns:v="urn:schemas-microsoft-com:vml" Requires="v">
                  <p:oleObj spid="_x0000_s25645" name="Equation" r:id="rId28" imgW="800100" imgH="203200" progId="Equation.3">
                    <p:embed/>
                  </p:oleObj>
                </mc:Choice>
                <mc:Fallback>
                  <p:oleObj name="Equation" r:id="rId28" imgW="800100" imgH="203200" progId="Equation.3">
                    <p:embed/>
                    <p:pic>
                      <p:nvPicPr>
                        <p:cNvPr id="81940" name="Object 2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76" y="3440"/>
                          <a:ext cx="1008" cy="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2728972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19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819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819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81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p:txBody>
          <a:bodyPr/>
          <a:lstStyle/>
          <a:p>
            <a:r>
              <a:rPr lang="en-IN"/>
              <a:t>Vijay Natarajan</a:t>
            </a:r>
            <a:endParaRPr lang="en-US"/>
          </a:p>
        </p:txBody>
      </p:sp>
      <p:sp>
        <p:nvSpPr>
          <p:cNvPr id="18" name="Footer Placeholder 4"/>
          <p:cNvSpPr>
            <a:spLocks noGrp="1"/>
          </p:cNvSpPr>
          <p:nvPr>
            <p:ph type="ftr" sz="quarter" idx="11"/>
          </p:nvPr>
        </p:nvSpPr>
        <p:spPr/>
        <p:txBody>
          <a:bodyPr/>
          <a:lstStyle/>
          <a:p>
            <a:r>
              <a:rPr lang="en-IN"/>
              <a:t>ACM Summer School 2019 : Reeb Graphs and Applications</a:t>
            </a:r>
            <a:endParaRPr lang="en-US"/>
          </a:p>
        </p:txBody>
      </p:sp>
      <p:sp>
        <p:nvSpPr>
          <p:cNvPr id="19" name="Slide Number Placeholder 5"/>
          <p:cNvSpPr>
            <a:spLocks noGrp="1"/>
          </p:cNvSpPr>
          <p:nvPr>
            <p:ph type="sldNum" sz="quarter" idx="12"/>
          </p:nvPr>
        </p:nvSpPr>
        <p:spPr/>
        <p:txBody>
          <a:bodyPr/>
          <a:lstStyle/>
          <a:p>
            <a:fld id="{8FE47E82-6110-3747-858B-4F0CE75B7265}" type="slidenum">
              <a:rPr lang="en-US"/>
              <a:pPr/>
              <a:t>16</a:t>
            </a:fld>
            <a:endParaRPr lang="en-US"/>
          </a:p>
        </p:txBody>
      </p:sp>
      <p:sp>
        <p:nvSpPr>
          <p:cNvPr id="83970" name="Rectangle 2"/>
          <p:cNvSpPr>
            <a:spLocks noGrp="1" noChangeArrowheads="1"/>
          </p:cNvSpPr>
          <p:nvPr>
            <p:ph type="title"/>
          </p:nvPr>
        </p:nvSpPr>
        <p:spPr/>
        <p:txBody>
          <a:bodyPr/>
          <a:lstStyle/>
          <a:p>
            <a:r>
              <a:rPr lang="en-US"/>
              <a:t>Manifolds</a:t>
            </a:r>
          </a:p>
        </p:txBody>
      </p:sp>
      <p:sp>
        <p:nvSpPr>
          <p:cNvPr id="83971" name="Rectangle 3"/>
          <p:cNvSpPr>
            <a:spLocks noGrp="1" noChangeArrowheads="1"/>
          </p:cNvSpPr>
          <p:nvPr>
            <p:ph type="body" idx="1"/>
          </p:nvPr>
        </p:nvSpPr>
        <p:spPr>
          <a:xfrm>
            <a:off x="809625" y="1828800"/>
            <a:ext cx="7958138" cy="1031875"/>
          </a:xfrm>
        </p:spPr>
        <p:txBody>
          <a:bodyPr>
            <a:spAutoFit/>
          </a:bodyPr>
          <a:lstStyle/>
          <a:p>
            <a:r>
              <a:rPr lang="en-US" sz="2800" dirty="0"/>
              <a:t>Euclidean space</a:t>
            </a:r>
          </a:p>
          <a:p>
            <a:r>
              <a:rPr lang="en-US" sz="2800" dirty="0"/>
              <a:t>Locally Euclidean </a:t>
            </a:r>
          </a:p>
        </p:txBody>
      </p:sp>
      <p:graphicFrame>
        <p:nvGraphicFramePr>
          <p:cNvPr id="83972" name="Object 4"/>
          <p:cNvGraphicFramePr>
            <a:graphicFrameLocks noChangeAspect="1"/>
          </p:cNvGraphicFramePr>
          <p:nvPr/>
        </p:nvGraphicFramePr>
        <p:xfrm>
          <a:off x="4419600" y="1905000"/>
          <a:ext cx="990600" cy="363538"/>
        </p:xfrm>
        <a:graphic>
          <a:graphicData uri="http://schemas.openxmlformats.org/presentationml/2006/ole">
            <mc:AlternateContent xmlns:mc="http://schemas.openxmlformats.org/markup-compatibility/2006">
              <mc:Choice xmlns:v="urn:schemas-microsoft-com:vml" Requires="v">
                <p:oleObj spid="_x0000_s5441" name="Equation" r:id="rId4" imgW="520700" imgH="190500" progId="Equation.3">
                  <p:embed/>
                </p:oleObj>
              </mc:Choice>
              <mc:Fallback>
                <p:oleObj name="Equation" r:id="rId4" imgW="520700" imgH="190500" progId="Equation.3">
                  <p:embed/>
                  <p:pic>
                    <p:nvPicPr>
                      <p:cNvPr id="839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905000"/>
                        <a:ext cx="990600" cy="363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3973" name="Object 5"/>
          <p:cNvGraphicFramePr>
            <a:graphicFrameLocks noChangeAspect="1"/>
          </p:cNvGraphicFramePr>
          <p:nvPr/>
        </p:nvGraphicFramePr>
        <p:xfrm>
          <a:off x="4371975" y="2379663"/>
          <a:ext cx="1377950" cy="363537"/>
        </p:xfrm>
        <a:graphic>
          <a:graphicData uri="http://schemas.openxmlformats.org/presentationml/2006/ole">
            <mc:AlternateContent xmlns:mc="http://schemas.openxmlformats.org/markup-compatibility/2006">
              <mc:Choice xmlns:v="urn:schemas-microsoft-com:vml" Requires="v">
                <p:oleObj spid="_x0000_s5442" name="Equation" r:id="rId6" imgW="723900" imgH="190500" progId="Equation.3">
                  <p:embed/>
                </p:oleObj>
              </mc:Choice>
              <mc:Fallback>
                <p:oleObj name="Equation" r:id="rId6" imgW="723900" imgH="190500" progId="Equation.3">
                  <p:embed/>
                  <p:pic>
                    <p:nvPicPr>
                      <p:cNvPr id="8397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975" y="2379663"/>
                        <a:ext cx="1377950" cy="363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83974" name="Group 6"/>
          <p:cNvGrpSpPr>
            <a:grpSpLocks/>
          </p:cNvGrpSpPr>
          <p:nvPr/>
        </p:nvGrpSpPr>
        <p:grpSpPr bwMode="auto">
          <a:xfrm rot="-5400000">
            <a:off x="5234781" y="2080419"/>
            <a:ext cx="1798638" cy="3124200"/>
            <a:chOff x="4560" y="192"/>
            <a:chExt cx="1133" cy="1968"/>
          </a:xfrm>
        </p:grpSpPr>
        <p:pic>
          <p:nvPicPr>
            <p:cNvPr id="83975" name="Picture 7"/>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60" y="192"/>
              <a:ext cx="1133" cy="11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3976" name="AutoShape 8"/>
            <p:cNvSpPr>
              <a:spLocks noChangeArrowheads="1"/>
            </p:cNvSpPr>
            <p:nvPr/>
          </p:nvSpPr>
          <p:spPr bwMode="auto">
            <a:xfrm rot="868906">
              <a:off x="4656" y="1728"/>
              <a:ext cx="1008" cy="432"/>
            </a:xfrm>
            <a:prstGeom prst="parallelogram">
              <a:avLst>
                <a:gd name="adj" fmla="val 52079"/>
              </a:avLst>
            </a:prstGeom>
            <a:gradFill rotWithShape="0">
              <a:gsLst>
                <a:gs pos="0">
                  <a:schemeClr val="bg1"/>
                </a:gs>
                <a:gs pos="100000">
                  <a:srgbClr val="D6D7CB"/>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7" name="Rectangle 9"/>
            <p:cNvSpPr>
              <a:spLocks noChangeArrowheads="1"/>
            </p:cNvSpPr>
            <p:nvPr/>
          </p:nvSpPr>
          <p:spPr bwMode="auto">
            <a:xfrm>
              <a:off x="5136" y="768"/>
              <a:ext cx="192"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8" name="Line 10"/>
            <p:cNvSpPr>
              <a:spLocks noChangeShapeType="1"/>
            </p:cNvSpPr>
            <p:nvPr/>
          </p:nvSpPr>
          <p:spPr bwMode="auto">
            <a:xfrm flipH="1">
              <a:off x="5184" y="864"/>
              <a:ext cx="48" cy="105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83979" name="Group 11"/>
          <p:cNvGrpSpPr>
            <a:grpSpLocks/>
          </p:cNvGrpSpPr>
          <p:nvPr/>
        </p:nvGrpSpPr>
        <p:grpSpPr bwMode="auto">
          <a:xfrm>
            <a:off x="1447800" y="2819400"/>
            <a:ext cx="1371600" cy="1676400"/>
            <a:chOff x="4272" y="2496"/>
            <a:chExt cx="1344" cy="1584"/>
          </a:xfrm>
        </p:grpSpPr>
        <p:sp>
          <p:nvSpPr>
            <p:cNvPr id="83980" name="Oval 12"/>
            <p:cNvSpPr>
              <a:spLocks noChangeArrowheads="1"/>
            </p:cNvSpPr>
            <p:nvPr/>
          </p:nvSpPr>
          <p:spPr bwMode="auto">
            <a:xfrm>
              <a:off x="4464" y="2496"/>
              <a:ext cx="1152" cy="115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rgbClr val="99CC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1" name="Rectangle 13"/>
            <p:cNvSpPr>
              <a:spLocks noChangeArrowheads="1"/>
            </p:cNvSpPr>
            <p:nvPr/>
          </p:nvSpPr>
          <p:spPr bwMode="auto">
            <a:xfrm>
              <a:off x="4608" y="3456"/>
              <a:ext cx="384" cy="24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2" name="Line 14"/>
            <p:cNvSpPr>
              <a:spLocks noChangeShapeType="1"/>
            </p:cNvSpPr>
            <p:nvPr/>
          </p:nvSpPr>
          <p:spPr bwMode="auto">
            <a:xfrm>
              <a:off x="4272" y="4080"/>
              <a:ext cx="81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3" name="Line 15"/>
            <p:cNvSpPr>
              <a:spLocks noChangeShapeType="1"/>
            </p:cNvSpPr>
            <p:nvPr/>
          </p:nvSpPr>
          <p:spPr bwMode="auto">
            <a:xfrm flipH="1">
              <a:off x="4704" y="3600"/>
              <a:ext cx="96" cy="48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pic>
        <p:nvPicPr>
          <p:cNvPr id="83984" name="Picture 16"/>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981200" y="4724400"/>
            <a:ext cx="4762500" cy="1566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761434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1">
                                            <p:txEl>
                                              <p:pRg st="1" end="1"/>
                                            </p:txEl>
                                          </p:spTgt>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83972"/>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0"/>
                                  </p:stCondLst>
                                  <p:childTnLst>
                                    <p:set>
                                      <p:cBhvr>
                                        <p:cTn id="16" dur="1" fill="hold">
                                          <p:stCondLst>
                                            <p:cond delay="499"/>
                                          </p:stCondLst>
                                        </p:cTn>
                                        <p:tgtEl>
                                          <p:spTgt spid="8397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8397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8397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839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r>
              <a:rPr lang="en-IN"/>
              <a:t>Vijay Natarajan</a:t>
            </a:r>
            <a:endParaRPr lang="en-US"/>
          </a:p>
        </p:txBody>
      </p:sp>
      <p:sp>
        <p:nvSpPr>
          <p:cNvPr id="11" name="Footer Placeholder 4"/>
          <p:cNvSpPr>
            <a:spLocks noGrp="1"/>
          </p:cNvSpPr>
          <p:nvPr>
            <p:ph type="ftr" sz="quarter" idx="11"/>
          </p:nvPr>
        </p:nvSpPr>
        <p:spPr/>
        <p:txBody>
          <a:bodyPr/>
          <a:lstStyle/>
          <a:p>
            <a:r>
              <a:rPr lang="en-IN"/>
              <a:t>ACM Summer School 2019 : Reeb Graphs and Applications</a:t>
            </a:r>
            <a:endParaRPr lang="en-US"/>
          </a:p>
        </p:txBody>
      </p:sp>
      <p:sp>
        <p:nvSpPr>
          <p:cNvPr id="12" name="Slide Number Placeholder 5"/>
          <p:cNvSpPr>
            <a:spLocks noGrp="1"/>
          </p:cNvSpPr>
          <p:nvPr>
            <p:ph type="sldNum" sz="quarter" idx="12"/>
          </p:nvPr>
        </p:nvSpPr>
        <p:spPr/>
        <p:txBody>
          <a:bodyPr/>
          <a:lstStyle/>
          <a:p>
            <a:fld id="{00BA3042-C99D-E147-82FB-67F92F2E9FC9}" type="slidenum">
              <a:rPr lang="en-US"/>
              <a:pPr/>
              <a:t>17</a:t>
            </a:fld>
            <a:endParaRPr lang="en-US"/>
          </a:p>
        </p:txBody>
      </p:sp>
      <p:sp>
        <p:nvSpPr>
          <p:cNvPr id="86018" name="Rectangle 2"/>
          <p:cNvSpPr>
            <a:spLocks noGrp="1" noChangeArrowheads="1"/>
          </p:cNvSpPr>
          <p:nvPr>
            <p:ph type="title"/>
          </p:nvPr>
        </p:nvSpPr>
        <p:spPr/>
        <p:txBody>
          <a:bodyPr/>
          <a:lstStyle/>
          <a:p>
            <a:r>
              <a:rPr lang="en-US"/>
              <a:t>Functions on Manifolds</a:t>
            </a:r>
          </a:p>
        </p:txBody>
      </p:sp>
      <p:sp>
        <p:nvSpPr>
          <p:cNvPr id="86019" name="Rectangle 3"/>
          <p:cNvSpPr>
            <a:spLocks noGrp="1" noChangeArrowheads="1"/>
          </p:cNvSpPr>
          <p:nvPr>
            <p:ph type="body" idx="1"/>
          </p:nvPr>
        </p:nvSpPr>
        <p:spPr>
          <a:xfrm>
            <a:off x="809625" y="2214563"/>
            <a:ext cx="5514975" cy="4110037"/>
          </a:xfrm>
        </p:spPr>
        <p:txBody>
          <a:bodyPr/>
          <a:lstStyle/>
          <a:p>
            <a:pPr>
              <a:lnSpc>
                <a:spcPct val="180000"/>
              </a:lnSpc>
            </a:pPr>
            <a:r>
              <a:rPr lang="en-US" sz="1600" dirty="0"/>
              <a:t>Gradient defined using local coordinates</a:t>
            </a:r>
          </a:p>
          <a:p>
            <a:pPr>
              <a:lnSpc>
                <a:spcPct val="180000"/>
              </a:lnSpc>
            </a:pPr>
            <a:r>
              <a:rPr lang="en-US" sz="1600" dirty="0"/>
              <a:t>Assume </a:t>
            </a:r>
            <a:r>
              <a:rPr lang="en-US" sz="1600" i="1" dirty="0">
                <a:latin typeface="Times New Roman"/>
                <a:ea typeface="ＭＳ Ｐゴシック" charset="0"/>
                <a:cs typeface="Times New Roman"/>
              </a:rPr>
              <a:t>f</a:t>
            </a:r>
            <a:r>
              <a:rPr lang="en-US" sz="1600" dirty="0"/>
              <a:t> is twice differentiable</a:t>
            </a:r>
          </a:p>
          <a:p>
            <a:pPr>
              <a:lnSpc>
                <a:spcPct val="180000"/>
              </a:lnSpc>
            </a:pPr>
            <a:r>
              <a:rPr lang="en-US" sz="1600" i="1" dirty="0">
                <a:latin typeface="Times New Roman"/>
                <a:ea typeface="ＭＳ Ｐゴシック" charset="0"/>
                <a:cs typeface="Times New Roman"/>
              </a:rPr>
              <a:t>f</a:t>
            </a:r>
            <a:r>
              <a:rPr lang="en-US" sz="1600" dirty="0"/>
              <a:t> can be perturbed to become a                                             Morse function</a:t>
            </a:r>
          </a:p>
          <a:p>
            <a:pPr>
              <a:lnSpc>
                <a:spcPct val="180000"/>
              </a:lnSpc>
            </a:pPr>
            <a:r>
              <a:rPr lang="en-US" sz="1600" dirty="0"/>
              <a:t>Perturbation can be made as small as necessary</a:t>
            </a:r>
          </a:p>
          <a:p>
            <a:pPr>
              <a:lnSpc>
                <a:spcPct val="180000"/>
              </a:lnSpc>
            </a:pPr>
            <a:r>
              <a:rPr lang="en-US" sz="1600" dirty="0"/>
              <a:t>Morse functions are </a:t>
            </a:r>
            <a:r>
              <a:rPr lang="en-US" sz="1600" i="1" dirty="0"/>
              <a:t>dense</a:t>
            </a:r>
            <a:r>
              <a:rPr lang="en-US" sz="1600" dirty="0"/>
              <a:t> in the set of all smooth functions</a:t>
            </a:r>
          </a:p>
          <a:p>
            <a:pPr>
              <a:lnSpc>
                <a:spcPct val="180000"/>
              </a:lnSpc>
            </a:pPr>
            <a:r>
              <a:rPr lang="en-US" sz="1600" dirty="0"/>
              <a:t>In this talk, we will assume global coordinates are available</a:t>
            </a:r>
          </a:p>
        </p:txBody>
      </p:sp>
      <p:grpSp>
        <p:nvGrpSpPr>
          <p:cNvPr id="86020" name="Group 4"/>
          <p:cNvGrpSpPr>
            <a:grpSpLocks/>
          </p:cNvGrpSpPr>
          <p:nvPr/>
        </p:nvGrpSpPr>
        <p:grpSpPr bwMode="auto">
          <a:xfrm>
            <a:off x="6228184" y="2209800"/>
            <a:ext cx="2598738" cy="4191000"/>
            <a:chOff x="624" y="1344"/>
            <a:chExt cx="1637" cy="2640"/>
          </a:xfrm>
        </p:grpSpPr>
        <p:pic>
          <p:nvPicPr>
            <p:cNvPr id="860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344"/>
              <a:ext cx="1397" cy="25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pic>
        <p:sp>
          <p:nvSpPr>
            <p:cNvPr id="86022" name="Line 6"/>
            <p:cNvSpPr>
              <a:spLocks noChangeShapeType="1"/>
            </p:cNvSpPr>
            <p:nvPr/>
          </p:nvSpPr>
          <p:spPr bwMode="auto">
            <a:xfrm flipV="1">
              <a:off x="624" y="2304"/>
              <a:ext cx="0" cy="1680"/>
            </a:xfrm>
            <a:prstGeom prst="line">
              <a:avLst/>
            </a:prstGeom>
            <a:noFill/>
            <a:ln w="412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endParaRPr lang="en-US"/>
            </a:p>
          </p:txBody>
        </p:sp>
        <p:sp>
          <p:nvSpPr>
            <p:cNvPr id="86023" name="Text Box 7"/>
            <p:cNvSpPr txBox="1">
              <a:spLocks noChangeArrowheads="1"/>
            </p:cNvSpPr>
            <p:nvPr/>
          </p:nvSpPr>
          <p:spPr bwMode="auto">
            <a:xfrm>
              <a:off x="672" y="2496"/>
              <a:ext cx="191" cy="3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a:spcBef>
                  <a:spcPct val="50000"/>
                </a:spcBef>
              </a:pPr>
              <a:r>
                <a:rPr lang="en-US" sz="2800" b="1" i="1">
                  <a:latin typeface="Times New Roman" charset="0"/>
                </a:rPr>
                <a:t>f</a:t>
              </a:r>
            </a:p>
          </p:txBody>
        </p:sp>
        <p:sp>
          <p:nvSpPr>
            <p:cNvPr id="86024" name="Line 8"/>
            <p:cNvSpPr>
              <a:spLocks noChangeShapeType="1"/>
            </p:cNvSpPr>
            <p:nvPr/>
          </p:nvSpPr>
          <p:spPr bwMode="auto">
            <a:xfrm flipV="1">
              <a:off x="624" y="3264"/>
              <a:ext cx="240" cy="720"/>
            </a:xfrm>
            <a:prstGeom prst="line">
              <a:avLst/>
            </a:prstGeom>
            <a:noFill/>
            <a:ln w="412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endParaRPr lang="en-US"/>
            </a:p>
          </p:txBody>
        </p:sp>
        <p:sp>
          <p:nvSpPr>
            <p:cNvPr id="86025" name="Line 9"/>
            <p:cNvSpPr>
              <a:spLocks noChangeShapeType="1"/>
            </p:cNvSpPr>
            <p:nvPr/>
          </p:nvSpPr>
          <p:spPr bwMode="auto">
            <a:xfrm flipV="1">
              <a:off x="624" y="3984"/>
              <a:ext cx="960" cy="0"/>
            </a:xfrm>
            <a:prstGeom prst="line">
              <a:avLst/>
            </a:prstGeom>
            <a:noFill/>
            <a:ln w="412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endParaRPr lang="en-US"/>
            </a:p>
          </p:txBody>
        </p:sp>
      </p:grpSp>
    </p:spTree>
    <p:extLst>
      <p:ext uri="{BB962C8B-B14F-4D97-AF65-F5344CB8AC3E}">
        <p14:creationId xmlns:p14="http://schemas.microsoft.com/office/powerpoint/2010/main" val="427644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0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60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60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60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60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0179" name="Footer Placeholder 2"/>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018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297DF49D-7755-B14B-B44A-8DC67AE907D4}" type="slidenum">
              <a:rPr lang="en-US" sz="900">
                <a:solidFill>
                  <a:srgbClr val="000000"/>
                </a:solidFill>
                <a:latin typeface="Century Gothic" charset="0"/>
                <a:cs typeface="Century Gothic" charset="0"/>
              </a:rPr>
              <a:pPr/>
              <a:t>18</a:t>
            </a:fld>
            <a:endParaRPr lang="en-US" sz="900">
              <a:solidFill>
                <a:srgbClr val="000000"/>
              </a:solidFill>
              <a:latin typeface="Century Gothic" charset="0"/>
              <a:cs typeface="Century Gothic" charset="0"/>
            </a:endParaRPr>
          </a:p>
        </p:txBody>
      </p:sp>
      <p:sp>
        <p:nvSpPr>
          <p:cNvPr id="50181" name="Title 1"/>
          <p:cNvSpPr>
            <a:spLocks noGrp="1"/>
          </p:cNvSpPr>
          <p:nvPr>
            <p:ph type="title" idx="4294967295"/>
          </p:nvPr>
        </p:nvSpPr>
        <p:spPr>
          <a:xfrm>
            <a:off x="685800" y="609600"/>
            <a:ext cx="7412038" cy="1143000"/>
          </a:xfrm>
        </p:spPr>
        <p:txBody>
          <a:bodyPr/>
          <a:lstStyle/>
          <a:p>
            <a:pPr eaLnBrk="1" hangingPunct="1"/>
            <a:r>
              <a:rPr lang="en-US" dirty="0">
                <a:latin typeface="Century Gothic" charset="0"/>
                <a:ea typeface="ＭＳ Ｐゴシック" charset="0"/>
              </a:rPr>
              <a:t>Level Set</a:t>
            </a:r>
          </a:p>
        </p:txBody>
      </p:sp>
      <p:pic>
        <p:nvPicPr>
          <p:cNvPr id="50182" name="Content Placeholder 5" descr="Cntr-map-1.jp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079500" y="2225676"/>
            <a:ext cx="6985000" cy="4098925"/>
          </a:xfrm>
        </p:spPr>
      </p:pic>
      <p:sp>
        <p:nvSpPr>
          <p:cNvPr id="50183" name="Rectangle 4"/>
          <p:cNvSpPr>
            <a:spLocks noChangeArrowheads="1"/>
          </p:cNvSpPr>
          <p:nvPr/>
        </p:nvSpPr>
        <p:spPr bwMode="auto">
          <a:xfrm>
            <a:off x="1143000" y="1676400"/>
            <a:ext cx="64008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Font typeface="Arial" charset="0"/>
              <a:buNone/>
            </a:pPr>
            <a:r>
              <a:rPr lang="en-US" sz="1900" dirty="0" err="1">
                <a:latin typeface="Century Gothic" charset="0"/>
                <a:cs typeface="Century Gothic" charset="0"/>
              </a:rPr>
              <a:t>Preimage</a:t>
            </a:r>
            <a:r>
              <a:rPr lang="en-US" sz="1900" dirty="0">
                <a:latin typeface="Century Gothic" charset="0"/>
                <a:cs typeface="Century Gothic" charset="0"/>
              </a:rPr>
              <a:t> of an isovalue: </a:t>
            </a:r>
            <a:r>
              <a:rPr lang="en-US" sz="1900" dirty="0" err="1">
                <a:latin typeface="Century Gothic" charset="0"/>
                <a:cs typeface="Century Gothic" charset="0"/>
              </a:rPr>
              <a:t>Isocontours</a:t>
            </a:r>
            <a:r>
              <a:rPr lang="en-US" sz="1900" dirty="0">
                <a:latin typeface="Century Gothic" charset="0"/>
                <a:cs typeface="Century Gothic" charset="0"/>
              </a:rPr>
              <a:t> and Isosurfaces</a:t>
            </a:r>
            <a:endParaRPr lang="en-US" sz="1600" dirty="0">
              <a:latin typeface="Century Gothic" charset="0"/>
              <a:cs typeface="Century Gothic" charset="0"/>
            </a:endParaRPr>
          </a:p>
        </p:txBody>
      </p:sp>
      <p:sp>
        <p:nvSpPr>
          <p:cNvPr id="50184" name="TextBox 7"/>
          <p:cNvSpPr txBox="1">
            <a:spLocks noChangeArrowheads="1"/>
          </p:cNvSpPr>
          <p:nvPr/>
        </p:nvSpPr>
        <p:spPr bwMode="auto">
          <a:xfrm>
            <a:off x="7467601" y="6200778"/>
            <a:ext cx="132600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1200"/>
              <a:t>Source: Wikipedia</a:t>
            </a:r>
          </a:p>
        </p:txBody>
      </p:sp>
    </p:spTree>
    <p:extLst>
      <p:ext uri="{BB962C8B-B14F-4D97-AF65-F5344CB8AC3E}">
        <p14:creationId xmlns:p14="http://schemas.microsoft.com/office/powerpoint/2010/main" val="66740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Title 5"/>
          <p:cNvSpPr>
            <a:spLocks noGrp="1"/>
          </p:cNvSpPr>
          <p:nvPr>
            <p:ph type="title"/>
          </p:nvPr>
        </p:nvSpPr>
        <p:spPr/>
        <p:txBody>
          <a:bodyPr/>
          <a:lstStyle/>
          <a:p>
            <a:pPr eaLnBrk="1" hangingPunct="1"/>
            <a:r>
              <a:rPr lang="en-US" sz="4000" dirty="0">
                <a:latin typeface="Century Gothic" charset="0"/>
                <a:ea typeface="ＭＳ Ｐゴシック" charset="0"/>
              </a:rPr>
              <a:t>Scientific Data</a:t>
            </a:r>
          </a:p>
        </p:txBody>
      </p:sp>
      <p:sp>
        <p:nvSpPr>
          <p:cNvPr id="3" name="Content Placeholder 2"/>
          <p:cNvSpPr>
            <a:spLocks noGrp="1"/>
          </p:cNvSpPr>
          <p:nvPr>
            <p:ph idx="1"/>
          </p:nvPr>
        </p:nvSpPr>
        <p:spPr>
          <a:xfrm>
            <a:off x="685800" y="5293568"/>
            <a:ext cx="7772400" cy="1159768"/>
          </a:xfrm>
        </p:spPr>
        <p:txBody>
          <a:bodyPr>
            <a:normAutofit fontScale="70000" lnSpcReduction="20000"/>
          </a:bodyPr>
          <a:lstStyle/>
          <a:p>
            <a:r>
              <a:rPr lang="en-US" dirty="0">
                <a:solidFill>
                  <a:srgbClr val="0000FF"/>
                </a:solidFill>
              </a:rPr>
              <a:t>Source</a:t>
            </a:r>
            <a:r>
              <a:rPr lang="en-US" dirty="0"/>
              <a:t>: Measurement from imaging devices, sensing devices, simulation; measured over a spatial domain</a:t>
            </a:r>
          </a:p>
          <a:p>
            <a:r>
              <a:rPr lang="en-US" dirty="0">
                <a:solidFill>
                  <a:srgbClr val="0000FF"/>
                </a:solidFill>
              </a:rPr>
              <a:t>Focus</a:t>
            </a:r>
            <a:r>
              <a:rPr lang="en-US" dirty="0"/>
              <a:t>: Scalar data</a:t>
            </a:r>
          </a:p>
        </p:txBody>
      </p:sp>
      <p:grpSp>
        <p:nvGrpSpPr>
          <p:cNvPr id="9" name="Group 8"/>
          <p:cNvGrpSpPr/>
          <p:nvPr/>
        </p:nvGrpSpPr>
        <p:grpSpPr>
          <a:xfrm>
            <a:off x="179512" y="1002214"/>
            <a:ext cx="1800000" cy="1922730"/>
            <a:chOff x="179512" y="1484784"/>
            <a:chExt cx="1800000" cy="1922729"/>
          </a:xfrm>
        </p:grpSpPr>
        <p:pic>
          <p:nvPicPr>
            <p:cNvPr id="11" name="Picture 13" descr="C:\Users\Harish\Desktop\thesis\colloquium\figs\3007-tumor.png"/>
            <p:cNvPicPr>
              <a:picLocks noChangeAspect="1" noChangeArrowheads="1"/>
            </p:cNvPicPr>
            <p:nvPr/>
          </p:nvPicPr>
          <p:blipFill>
            <a:blip r:embed="rId4" cstate="print"/>
            <a:srcRect/>
            <a:stretch>
              <a:fillRect/>
            </a:stretch>
          </p:blipFill>
          <p:spPr bwMode="auto">
            <a:xfrm>
              <a:off x="179512" y="1484784"/>
              <a:ext cx="1800000" cy="1800000"/>
            </a:xfrm>
            <a:prstGeom prst="rect">
              <a:avLst/>
            </a:prstGeom>
            <a:noFill/>
          </p:spPr>
        </p:pic>
        <p:sp>
          <p:nvSpPr>
            <p:cNvPr id="6" name="TextBox 5"/>
            <p:cNvSpPr txBox="1"/>
            <p:nvPr/>
          </p:nvSpPr>
          <p:spPr>
            <a:xfrm>
              <a:off x="179512" y="3068959"/>
              <a:ext cx="1722447" cy="338554"/>
            </a:xfrm>
            <a:prstGeom prst="rect">
              <a:avLst/>
            </a:prstGeom>
            <a:noFill/>
          </p:spPr>
          <p:txBody>
            <a:bodyPr wrap="none" rtlCol="0">
              <a:spAutoFit/>
            </a:bodyPr>
            <a:lstStyle/>
            <a:p>
              <a:r>
                <a:rPr lang="en-US" sz="1600" dirty="0">
                  <a:latin typeface="Century Gothic" charset="0"/>
                  <a:ea typeface="Century Gothic" charset="0"/>
                  <a:cs typeface="Century Gothic" charset="0"/>
                </a:rPr>
                <a:t>NIR microscopy</a:t>
              </a:r>
            </a:p>
          </p:txBody>
        </p:sp>
      </p:grpSp>
      <p:sp>
        <p:nvSpPr>
          <p:cNvPr id="7" name="TextBox 6"/>
          <p:cNvSpPr txBox="1"/>
          <p:nvPr/>
        </p:nvSpPr>
        <p:spPr>
          <a:xfrm>
            <a:off x="7133774" y="2348880"/>
            <a:ext cx="1297150" cy="523220"/>
          </a:xfrm>
          <a:prstGeom prst="rect">
            <a:avLst/>
          </a:prstGeom>
          <a:noFill/>
        </p:spPr>
        <p:txBody>
          <a:bodyPr wrap="none" rtlCol="0">
            <a:spAutoFit/>
          </a:bodyPr>
          <a:lstStyle/>
          <a:p>
            <a:pPr algn="ctr"/>
            <a:r>
              <a:rPr lang="en-US" sz="1400" dirty="0">
                <a:latin typeface="Century Gothic" charset="0"/>
                <a:ea typeface="Century Gothic" charset="0"/>
                <a:cs typeface="Century Gothic" charset="0"/>
              </a:rPr>
              <a:t>Cosmic Web</a:t>
            </a:r>
          </a:p>
          <a:p>
            <a:pPr algn="ctr"/>
            <a:r>
              <a:rPr lang="en-US" sz="1400" dirty="0">
                <a:latin typeface="Century Gothic" charset="0"/>
                <a:ea typeface="Century Gothic" charset="0"/>
                <a:cs typeface="Century Gothic" charset="0"/>
              </a:rPr>
              <a:t>(simulation)</a:t>
            </a:r>
          </a:p>
        </p:txBody>
      </p:sp>
      <p:sp>
        <p:nvSpPr>
          <p:cNvPr id="15" name="TextBox 14"/>
          <p:cNvSpPr txBox="1"/>
          <p:nvPr/>
        </p:nvSpPr>
        <p:spPr>
          <a:xfrm>
            <a:off x="2411760" y="3717030"/>
            <a:ext cx="1569660" cy="584775"/>
          </a:xfrm>
          <a:prstGeom prst="rect">
            <a:avLst/>
          </a:prstGeom>
          <a:noFill/>
        </p:spPr>
        <p:txBody>
          <a:bodyPr wrap="none" rtlCol="0">
            <a:spAutoFit/>
          </a:bodyPr>
          <a:lstStyle/>
          <a:p>
            <a:pPr algn="ctr"/>
            <a:r>
              <a:rPr lang="en-US" sz="1600" dirty="0">
                <a:latin typeface="Century Gothic" charset="0"/>
                <a:ea typeface="Century Gothic" charset="0"/>
                <a:cs typeface="Century Gothic" charset="0"/>
              </a:rPr>
              <a:t>Visible human</a:t>
            </a:r>
          </a:p>
          <a:p>
            <a:pPr algn="ctr"/>
            <a:r>
              <a:rPr lang="en-US" sz="1600" dirty="0">
                <a:latin typeface="Century Gothic" charset="0"/>
                <a:ea typeface="Century Gothic" charset="0"/>
                <a:cs typeface="Century Gothic" charset="0"/>
              </a:rPr>
              <a:t>(CT, Torso)</a:t>
            </a:r>
          </a:p>
        </p:txBody>
      </p:sp>
      <p:sp>
        <p:nvSpPr>
          <p:cNvPr id="17" name="TextBox 16"/>
          <p:cNvSpPr txBox="1"/>
          <p:nvPr/>
        </p:nvSpPr>
        <p:spPr>
          <a:xfrm>
            <a:off x="19514" y="4602612"/>
            <a:ext cx="2206854" cy="338554"/>
          </a:xfrm>
          <a:prstGeom prst="rect">
            <a:avLst/>
          </a:prstGeom>
          <a:noFill/>
        </p:spPr>
        <p:txBody>
          <a:bodyPr wrap="none" rtlCol="0">
            <a:spAutoFit/>
          </a:bodyPr>
          <a:lstStyle/>
          <a:p>
            <a:r>
              <a:rPr lang="en-US" sz="1600" dirty="0">
                <a:latin typeface="Century Gothic" charset="0"/>
                <a:ea typeface="Century Gothic" charset="0"/>
                <a:cs typeface="Century Gothic" charset="0"/>
              </a:rPr>
              <a:t>Electron microscopy</a:t>
            </a:r>
          </a:p>
        </p:txBody>
      </p:sp>
      <p:grpSp>
        <p:nvGrpSpPr>
          <p:cNvPr id="21" name="Group 20"/>
          <p:cNvGrpSpPr/>
          <p:nvPr/>
        </p:nvGrpSpPr>
        <p:grpSpPr>
          <a:xfrm>
            <a:off x="4139952" y="1556792"/>
            <a:ext cx="2282997" cy="2240959"/>
            <a:chOff x="4139952" y="1556792"/>
            <a:chExt cx="2282997" cy="2240959"/>
          </a:xfrm>
        </p:grpSpPr>
        <p:pic>
          <p:nvPicPr>
            <p:cNvPr id="24" name="Picture 3" descr="teaser-isosur2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1556792"/>
              <a:ext cx="2160000" cy="1820722"/>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4139952" y="3212976"/>
              <a:ext cx="2282997" cy="584775"/>
            </a:xfrm>
            <a:prstGeom prst="rect">
              <a:avLst/>
            </a:prstGeom>
            <a:noFill/>
          </p:spPr>
          <p:txBody>
            <a:bodyPr wrap="none" rtlCol="0">
              <a:spAutoFit/>
            </a:bodyPr>
            <a:lstStyle/>
            <a:p>
              <a:pPr algn="ctr"/>
              <a:r>
                <a:rPr lang="en-US" sz="1600" dirty="0">
                  <a:latin typeface="Century Gothic" charset="0"/>
                  <a:ea typeface="Century Gothic" charset="0"/>
                  <a:cs typeface="Century Gothic" charset="0"/>
                </a:rPr>
                <a:t>Pore networks</a:t>
              </a:r>
            </a:p>
            <a:p>
              <a:pPr algn="ctr"/>
              <a:r>
                <a:rPr lang="en-US" sz="1600" dirty="0">
                  <a:latin typeface="Century Gothic" charset="0"/>
                  <a:ea typeface="Century Gothic" charset="0"/>
                  <a:cs typeface="Century Gothic" charset="0"/>
                </a:rPr>
                <a:t>(atomistic simulation)</a:t>
              </a:r>
            </a:p>
          </p:txBody>
        </p:sp>
      </p:grpSp>
      <p:pic>
        <p:nvPicPr>
          <p:cNvPr id="29" name="Picture 28" descr="tors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9878" y="1869269"/>
            <a:ext cx="1364400" cy="1799385"/>
          </a:xfrm>
          <a:prstGeom prst="rect">
            <a:avLst/>
          </a:prstGeom>
        </p:spPr>
      </p:pic>
      <p:pic>
        <p:nvPicPr>
          <p:cNvPr id="30" name="Picture 29" descr="cryo"/>
          <p:cNvPicPr>
            <a:picLocks noChangeAspect="1" noChangeArrowheads="1"/>
          </p:cNvPicPr>
          <p:nvPr/>
        </p:nvPicPr>
        <p:blipFill>
          <a:blip r:embed="rId7"/>
          <a:srcRect/>
          <a:stretch>
            <a:fillRect/>
          </a:stretch>
        </p:blipFill>
        <p:spPr bwMode="auto">
          <a:xfrm>
            <a:off x="233485" y="3066400"/>
            <a:ext cx="1442720" cy="1442720"/>
          </a:xfrm>
          <a:prstGeom prst="rect">
            <a:avLst/>
          </a:prstGeom>
          <a:noFill/>
        </p:spPr>
      </p:pic>
      <p:pic>
        <p:nvPicPr>
          <p:cNvPr id="31" name="Picture 30"/>
          <p:cNvPicPr>
            <a:picLocks noChangeAspect="1"/>
          </p:cNvPicPr>
          <p:nvPr/>
        </p:nvPicPr>
        <p:blipFill rotWithShape="1">
          <a:blip r:embed="rId8"/>
          <a:srcRect l="5978" t="12411" b="8255"/>
          <a:stretch/>
        </p:blipFill>
        <p:spPr>
          <a:xfrm>
            <a:off x="6665256" y="2862988"/>
            <a:ext cx="2134800" cy="1801236"/>
          </a:xfrm>
          <a:prstGeom prst="rect">
            <a:avLst/>
          </a:prstGeom>
        </p:spPr>
      </p:pic>
      <p:sp>
        <p:nvSpPr>
          <p:cNvPr id="2" name="TextBox 1"/>
          <p:cNvSpPr txBox="1"/>
          <p:nvPr/>
        </p:nvSpPr>
        <p:spPr>
          <a:xfrm>
            <a:off x="5820937" y="4683512"/>
            <a:ext cx="184731" cy="400110"/>
          </a:xfrm>
          <a:prstGeom prst="rect">
            <a:avLst/>
          </a:prstGeom>
          <a:noFill/>
        </p:spPr>
        <p:txBody>
          <a:bodyPr wrap="none" rtlCol="0">
            <a:spAutoFit/>
          </a:bodyPr>
          <a:lstStyle/>
          <a:p>
            <a:endParaRPr lang="en-US" dirty="0"/>
          </a:p>
        </p:txBody>
      </p:sp>
      <p:sp>
        <p:nvSpPr>
          <p:cNvPr id="4" name="Date Placeholder 3">
            <a:extLst>
              <a:ext uri="{FF2B5EF4-FFF2-40B4-BE49-F238E27FC236}">
                <a16:creationId xmlns:a16="http://schemas.microsoft.com/office/drawing/2014/main" id="{2909C6B2-1021-0447-B736-681F9900FEA6}"/>
              </a:ext>
            </a:extLst>
          </p:cNvPr>
          <p:cNvSpPr>
            <a:spLocks noGrp="1"/>
          </p:cNvSpPr>
          <p:nvPr>
            <p:ph type="dt" sz="half" idx="10"/>
          </p:nvPr>
        </p:nvSpPr>
        <p:spPr/>
        <p:txBody>
          <a:bodyPr/>
          <a:lstStyle/>
          <a:p>
            <a:pPr>
              <a:defRPr/>
            </a:pPr>
            <a:r>
              <a:rPr lang="en-IN"/>
              <a:t>Vijay Natarajan</a:t>
            </a:r>
            <a:endParaRPr lang="en-US"/>
          </a:p>
        </p:txBody>
      </p:sp>
      <p:sp>
        <p:nvSpPr>
          <p:cNvPr id="5" name="Footer Placeholder 4">
            <a:extLst>
              <a:ext uri="{FF2B5EF4-FFF2-40B4-BE49-F238E27FC236}">
                <a16:creationId xmlns:a16="http://schemas.microsoft.com/office/drawing/2014/main" id="{98E6F602-C560-CF4D-8191-D61C9EB4D172}"/>
              </a:ext>
            </a:extLst>
          </p:cNvPr>
          <p:cNvSpPr>
            <a:spLocks noGrp="1"/>
          </p:cNvSpPr>
          <p:nvPr>
            <p:ph type="ftr" sz="quarter" idx="11"/>
          </p:nvPr>
        </p:nvSpPr>
        <p:spPr/>
        <p:txBody>
          <a:bodyPr/>
          <a:lstStyle/>
          <a:p>
            <a:pPr>
              <a:defRPr/>
            </a:pPr>
            <a:r>
              <a:rPr lang="en-US"/>
              <a:t>ACM Summer School 2019 : Reeb Graphs and Applications</a:t>
            </a:r>
          </a:p>
        </p:txBody>
      </p:sp>
      <p:sp>
        <p:nvSpPr>
          <p:cNvPr id="8" name="Slide Number Placeholder 7">
            <a:extLst>
              <a:ext uri="{FF2B5EF4-FFF2-40B4-BE49-F238E27FC236}">
                <a16:creationId xmlns:a16="http://schemas.microsoft.com/office/drawing/2014/main" id="{E5BA016F-E9A5-244D-9BDD-A57FB44119E5}"/>
              </a:ext>
            </a:extLst>
          </p:cNvPr>
          <p:cNvSpPr>
            <a:spLocks noGrp="1"/>
          </p:cNvSpPr>
          <p:nvPr>
            <p:ph type="sldNum" sz="quarter" idx="12"/>
          </p:nvPr>
        </p:nvSpPr>
        <p:spPr/>
        <p:txBody>
          <a:bodyPr/>
          <a:lstStyle/>
          <a:p>
            <a:pPr>
              <a:defRPr/>
            </a:pPr>
            <a:fld id="{587F5C1B-BC4D-2549-8E8D-AAD6088CAA6C}" type="slidenum">
              <a:rPr lang="en-US" smtClean="0"/>
              <a:pPr>
                <a:defRPr/>
              </a:pPr>
              <a:t>1</a:t>
            </a:fld>
            <a:endParaRPr lang="en-US"/>
          </a:p>
        </p:txBody>
      </p:sp>
      <p:graphicFrame>
        <p:nvGraphicFramePr>
          <p:cNvPr id="20" name="Object 2">
            <a:extLst>
              <a:ext uri="{FF2B5EF4-FFF2-40B4-BE49-F238E27FC236}">
                <a16:creationId xmlns:a16="http://schemas.microsoft.com/office/drawing/2014/main" id="{CF3699B6-E2D7-6D4F-96DB-8AFC256E97BC}"/>
              </a:ext>
            </a:extLst>
          </p:cNvPr>
          <p:cNvGraphicFramePr>
            <a:graphicFrameLocks noChangeAspect="1"/>
          </p:cNvGraphicFramePr>
          <p:nvPr>
            <p:extLst>
              <p:ext uri="{D42A27DB-BD31-4B8C-83A1-F6EECF244321}">
                <p14:modId xmlns:p14="http://schemas.microsoft.com/office/powerpoint/2010/main" val="1528376342"/>
              </p:ext>
            </p:extLst>
          </p:nvPr>
        </p:nvGraphicFramePr>
        <p:xfrm>
          <a:off x="3729745" y="5864187"/>
          <a:ext cx="1493838" cy="419100"/>
        </p:xfrm>
        <a:graphic>
          <a:graphicData uri="http://schemas.openxmlformats.org/presentationml/2006/ole">
            <mc:AlternateContent xmlns:mc="http://schemas.openxmlformats.org/markup-compatibility/2006">
              <mc:Choice xmlns:v="urn:schemas-microsoft-com:vml" Requires="v">
                <p:oleObj spid="_x0000_s20529" name="Equation" r:id="rId9" imgW="635000" imgH="177800" progId="Equation.3">
                  <p:embed/>
                </p:oleObj>
              </mc:Choice>
              <mc:Fallback>
                <p:oleObj name="Equation" r:id="rId9" imgW="635000" imgH="177800" progId="Equation.3">
                  <p:embed/>
                  <p:pic>
                    <p:nvPicPr>
                      <p:cNvPr id="26"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9745" y="5864187"/>
                        <a:ext cx="1493838" cy="41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543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2"/>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2227"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222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F3FBD8FF-CACD-F94F-AF31-4658E199BFF9}" type="slidenum">
              <a:rPr lang="en-US" sz="900">
                <a:solidFill>
                  <a:srgbClr val="000000"/>
                </a:solidFill>
                <a:latin typeface="Century Gothic" charset="0"/>
                <a:cs typeface="Century Gothic" charset="0"/>
              </a:rPr>
              <a:pPr/>
              <a:t>19</a:t>
            </a:fld>
            <a:endParaRPr lang="en-US" sz="900">
              <a:solidFill>
                <a:srgbClr val="000000"/>
              </a:solidFill>
              <a:latin typeface="Century Gothic" charset="0"/>
              <a:cs typeface="Century Gothic" charset="0"/>
            </a:endParaRPr>
          </a:p>
        </p:txBody>
      </p:sp>
      <p:pic>
        <p:nvPicPr>
          <p:cNvPr id="697346" name="Picture 2" descr="isoSurfaceslide6"/>
          <p:cNvPicPr>
            <a:picLocks noChangeAspect="1" noChangeArrowheads="1"/>
          </p:cNvPicPr>
          <p:nvPr/>
        </p:nvPicPr>
        <p:blipFill>
          <a:blip r:embed="rId3"/>
          <a:srcRect/>
          <a:stretch>
            <a:fillRect/>
          </a:stretch>
        </p:blipFill>
        <p:spPr bwMode="auto">
          <a:xfrm>
            <a:off x="1722035" y="2974978"/>
            <a:ext cx="5699930" cy="2520000"/>
          </a:xfrm>
          <a:prstGeom prst="rect">
            <a:avLst/>
          </a:prstGeom>
          <a:noFill/>
          <a:effectLst>
            <a:outerShdw blurRad="63500" dist="38099" dir="2700000" algn="ctr" rotWithShape="0">
              <a:srgbClr val="000000">
                <a:alpha val="74998"/>
              </a:srgbClr>
            </a:outerShdw>
          </a:effectLst>
        </p:spPr>
      </p:pic>
      <p:sp>
        <p:nvSpPr>
          <p:cNvPr id="52230" name="Rectangle 3"/>
          <p:cNvSpPr>
            <a:spLocks noGrp="1" noChangeArrowheads="1"/>
          </p:cNvSpPr>
          <p:nvPr>
            <p:ph type="title"/>
          </p:nvPr>
        </p:nvSpPr>
        <p:spPr>
          <a:xfrm>
            <a:off x="685800" y="609600"/>
            <a:ext cx="8077200" cy="1143000"/>
          </a:xfrm>
        </p:spPr>
        <p:txBody>
          <a:bodyPr/>
          <a:lstStyle/>
          <a:p>
            <a:pPr eaLnBrk="1" hangingPunct="1"/>
            <a:r>
              <a:rPr lang="en-US" dirty="0">
                <a:latin typeface="Century Gothic" charset="0"/>
                <a:ea typeface="ＭＳ Ｐゴシック" charset="0"/>
              </a:rPr>
              <a:t>Level Set</a:t>
            </a:r>
          </a:p>
        </p:txBody>
      </p:sp>
      <p:sp>
        <p:nvSpPr>
          <p:cNvPr id="52231" name="Text Box 5"/>
          <p:cNvSpPr txBox="1">
            <a:spLocks noChangeArrowheads="1"/>
          </p:cNvSpPr>
          <p:nvPr/>
        </p:nvSpPr>
        <p:spPr bwMode="auto">
          <a:xfrm>
            <a:off x="838200" y="2133600"/>
            <a:ext cx="567801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3000" dirty="0">
                <a:latin typeface="Century Gothic" charset="0"/>
                <a:cs typeface="Century Gothic" charset="0"/>
              </a:rPr>
              <a:t>3D scalar field</a:t>
            </a:r>
            <a:endParaRPr lang="en-US" sz="2400" dirty="0">
              <a:latin typeface="Century Gothic" charset="0"/>
              <a:cs typeface="Century Gothic" charset="0"/>
            </a:endParaRPr>
          </a:p>
        </p:txBody>
      </p:sp>
      <p:sp>
        <p:nvSpPr>
          <p:cNvPr id="52232" name="TextBox 7"/>
          <p:cNvSpPr txBox="1">
            <a:spLocks noChangeArrowheads="1"/>
          </p:cNvSpPr>
          <p:nvPr/>
        </p:nvSpPr>
        <p:spPr bwMode="auto">
          <a:xfrm>
            <a:off x="2570167" y="5791202"/>
            <a:ext cx="4041775"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algn="ctr" eaLnBrk="1" hangingPunct="1"/>
            <a:r>
              <a:rPr lang="en-US">
                <a:latin typeface="Century Gothic" charset="0"/>
                <a:cs typeface="Century Gothic" charset="0"/>
              </a:rPr>
              <a:t>Foot from Visible Human Data </a:t>
            </a:r>
          </a:p>
          <a:p>
            <a:pPr algn="ctr" eaLnBrk="1" hangingPunct="1"/>
            <a:r>
              <a:rPr lang="en-US" sz="1400">
                <a:latin typeface="Century Gothic" charset="0"/>
                <a:cs typeface="Century Gothic" charset="0"/>
              </a:rPr>
              <a:t>[US NIH and NLM]</a:t>
            </a:r>
          </a:p>
        </p:txBody>
      </p:sp>
    </p:spTree>
    <p:extLst>
      <p:ext uri="{BB962C8B-B14F-4D97-AF65-F5344CB8AC3E}">
        <p14:creationId xmlns:p14="http://schemas.microsoft.com/office/powerpoint/2010/main" val="1432446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soco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solidspher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isosurf.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hollowspher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8" name="Title 1"/>
          <p:cNvSpPr>
            <a:spLocks noGrp="1"/>
          </p:cNvSpPr>
          <p:nvPr>
            <p:ph type="title"/>
          </p:nvPr>
        </p:nvSpPr>
        <p:spPr/>
        <p:txBody>
          <a:bodyPr/>
          <a:lstStyle/>
          <a:p>
            <a:pPr eaLnBrk="1" hangingPunct="1"/>
            <a:r>
              <a:rPr lang="en-US" dirty="0">
                <a:latin typeface="Century Gothic" charset="0"/>
                <a:ea typeface="ＭＳ Ｐゴシック" charset="0"/>
              </a:rPr>
              <a:t>Level Sets</a:t>
            </a:r>
          </a:p>
        </p:txBody>
      </p:sp>
      <p:sp>
        <p:nvSpPr>
          <p:cNvPr id="54279" name="Date Placeholder 1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4280"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428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46A18156-EAC5-5342-AA9E-EC530C269B7B}" type="slidenum">
              <a:rPr lang="en-US" sz="900">
                <a:solidFill>
                  <a:srgbClr val="000000"/>
                </a:solidFill>
                <a:latin typeface="Century Gothic" charset="0"/>
                <a:cs typeface="Century Gothic" charset="0"/>
              </a:rPr>
              <a:pPr/>
              <a:t>20</a:t>
            </a:fld>
            <a:endParaRPr lang="en-US" sz="900">
              <a:solidFill>
                <a:srgbClr val="000000"/>
              </a:solidFill>
              <a:latin typeface="Century Gothic" charset="0"/>
              <a:cs typeface="Century Gothic" charset="0"/>
            </a:endParaRPr>
          </a:p>
        </p:txBody>
      </p:sp>
      <p:cxnSp>
        <p:nvCxnSpPr>
          <p:cNvPr id="10" name="Straight Arrow Connector 9"/>
          <p:cNvCxnSpPr/>
          <p:nvPr/>
        </p:nvCxnSpPr>
        <p:spPr>
          <a:xfrm rot="5400000" flipH="1" flipV="1">
            <a:off x="1638303" y="3467103"/>
            <a:ext cx="1903412" cy="158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81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a:latin typeface="Century Gothic" charset="0"/>
                <a:ea typeface="ＭＳ Ｐゴシック" charset="0"/>
              </a:rPr>
              <a:t>Level Sets</a:t>
            </a:r>
          </a:p>
        </p:txBody>
      </p:sp>
      <p:sp>
        <p:nvSpPr>
          <p:cNvPr id="56323" name="Date Placeholder 8"/>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6324"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632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994365FC-5AF4-0346-BA52-2DC856A73739}" type="slidenum">
              <a:rPr lang="en-US" sz="900">
                <a:solidFill>
                  <a:srgbClr val="000000"/>
                </a:solidFill>
                <a:latin typeface="Century Gothic" charset="0"/>
                <a:cs typeface="Century Gothic" charset="0"/>
              </a:rPr>
              <a:pPr/>
              <a:t>21</a:t>
            </a:fld>
            <a:endParaRPr lang="en-US" sz="900">
              <a:solidFill>
                <a:srgbClr val="000000"/>
              </a:solidFill>
              <a:latin typeface="Century Gothic" charset="0"/>
              <a:cs typeface="Century Gothic" charset="0"/>
            </a:endParaRPr>
          </a:p>
        </p:txBody>
      </p:sp>
      <p:pic>
        <p:nvPicPr>
          <p:cNvPr id="10" name="Picture 9" descr="solidsphe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dsurf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dsurf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dsurf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9986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nodeType="afterGroup">
                            <p:stCondLst>
                              <p:cond delay="0"/>
                            </p:stCondLst>
                            <p:childTnLst>
                              <p:par>
                                <p:cTn id="11" presetID="1" presetClass="exit"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hidden"/>
                                      </p:to>
                                    </p:set>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xit" presetSubtype="0" fill="hold" nodeType="afterEffect">
                                  <p:stCondLst>
                                    <p:cond delay="1000"/>
                                  </p:stCondLst>
                                  <p:childTnLst>
                                    <p:set>
                                      <p:cBhvr>
                                        <p:cTn id="18" dur="1" fill="hold">
                                          <p:stCondLst>
                                            <p:cond delay="0"/>
                                          </p:stCondLst>
                                        </p:cTn>
                                        <p:tgtEl>
                                          <p:spTgt spid="12"/>
                                        </p:tgtEl>
                                        <p:attrNameLst>
                                          <p:attrName>style.visibility</p:attrName>
                                        </p:attrNameLst>
                                      </p:cBhvr>
                                      <p:to>
                                        <p:strVal val="hidden"/>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60" descr="00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1" name="Title 1"/>
          <p:cNvSpPr>
            <a:spLocks noGrp="1"/>
          </p:cNvSpPr>
          <p:nvPr>
            <p:ph type="title"/>
          </p:nvPr>
        </p:nvSpPr>
        <p:spPr/>
        <p:txBody>
          <a:bodyPr/>
          <a:lstStyle/>
          <a:p>
            <a:r>
              <a:rPr lang="en-US" dirty="0">
                <a:latin typeface="Century Gothic" charset="0"/>
                <a:ea typeface="ＭＳ Ｐゴシック" charset="0"/>
              </a:rPr>
              <a:t>Level Sets</a:t>
            </a:r>
          </a:p>
        </p:txBody>
      </p:sp>
      <p:sp>
        <p:nvSpPr>
          <p:cNvPr id="58372"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58373"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5837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BE6A84EA-8BBC-9F4C-8CA9-D0FB983E8895}" type="slidenum">
              <a:rPr lang="en-US" sz="900">
                <a:solidFill>
                  <a:srgbClr val="000000"/>
                </a:solidFill>
                <a:latin typeface="Century Gothic" charset="0"/>
                <a:cs typeface="Century Gothic" charset="0"/>
              </a:rPr>
              <a:pPr/>
              <a:t>22</a:t>
            </a:fld>
            <a:endParaRPr lang="en-US" sz="900">
              <a:solidFill>
                <a:srgbClr val="000000"/>
              </a:solidFill>
              <a:latin typeface="Century Gothic" charset="0"/>
              <a:cs typeface="Century Gothic" charset="0"/>
            </a:endParaRPr>
          </a:p>
        </p:txBody>
      </p:sp>
      <p:cxnSp>
        <p:nvCxnSpPr>
          <p:cNvPr id="40" name="Straight Arrow Connector 39"/>
          <p:cNvCxnSpPr/>
          <p:nvPr/>
        </p:nvCxnSpPr>
        <p:spPr>
          <a:xfrm rot="16200000" flipV="1">
            <a:off x="2248695" y="3237707"/>
            <a:ext cx="19034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767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009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19" name="Picture 62" descr="000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0" name="Title 1"/>
          <p:cNvSpPr>
            <a:spLocks noGrp="1"/>
          </p:cNvSpPr>
          <p:nvPr>
            <p:ph type="title"/>
          </p:nvPr>
        </p:nvSpPr>
        <p:spPr/>
        <p:txBody>
          <a:bodyPr/>
          <a:lstStyle/>
          <a:p>
            <a:r>
              <a:rPr lang="en-US" dirty="0">
                <a:latin typeface="Century Gothic" charset="0"/>
                <a:ea typeface="ＭＳ Ｐゴシック" charset="0"/>
              </a:rPr>
              <a:t>Level Sets</a:t>
            </a:r>
          </a:p>
        </p:txBody>
      </p:sp>
      <p:sp>
        <p:nvSpPr>
          <p:cNvPr id="60421" name="Date Placeholder 22"/>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60422"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6042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F322F432-5B48-F642-85B5-8ED5BA04F8BC}" type="slidenum">
              <a:rPr lang="en-US" sz="900">
                <a:solidFill>
                  <a:srgbClr val="000000"/>
                </a:solidFill>
                <a:latin typeface="Century Gothic" charset="0"/>
                <a:cs typeface="Century Gothic" charset="0"/>
              </a:rPr>
              <a:pPr/>
              <a:t>23</a:t>
            </a:fld>
            <a:endParaRPr lang="en-US" sz="900">
              <a:solidFill>
                <a:srgbClr val="000000"/>
              </a:solidFill>
              <a:latin typeface="Century Gothic" charset="0"/>
              <a:cs typeface="Century Gothic" charset="0"/>
            </a:endParaRPr>
          </a:p>
        </p:txBody>
      </p:sp>
      <p:pic>
        <p:nvPicPr>
          <p:cNvPr id="8" name="Picture 7" descr="0006.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000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001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0015.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0016.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0024.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0036.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0044.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0054.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0066.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0067.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0080.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0085.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18654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100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nodeType="afterGroup">
                            <p:stCondLst>
                              <p:cond delay="1000"/>
                            </p:stCondLst>
                            <p:childTnLst>
                              <p:par>
                                <p:cTn id="24" presetID="1" presetClass="entr" presetSubtype="0" fill="hold" nodeType="afterEffect">
                                  <p:stCondLst>
                                    <p:cond delay="100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nodeType="afterGroup">
                            <p:stCondLst>
                              <p:cond delay="2000"/>
                            </p:stCondLst>
                            <p:childTnLst>
                              <p:par>
                                <p:cTn id="27" presetID="1" presetClass="entr" presetSubtype="0" fill="hold" nodeType="afterEffect">
                                  <p:stCondLst>
                                    <p:cond delay="100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nodeType="afterGroup">
                            <p:stCondLst>
                              <p:cond delay="3000"/>
                            </p:stCondLst>
                            <p:childTnLst>
                              <p:par>
                                <p:cTn id="30" presetID="1" presetClass="entr" presetSubtype="0" fill="hold" nodeType="afterEffect">
                                  <p:stCondLst>
                                    <p:cond delay="100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nodeType="afterGroup">
                            <p:stCondLst>
                              <p:cond delay="4000"/>
                            </p:stCondLst>
                            <p:childTnLst>
                              <p:par>
                                <p:cTn id="33" presetID="1" presetClass="entr" presetSubtype="0" fill="hold" nodeType="afterEffect">
                                  <p:stCondLst>
                                    <p:cond delay="100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par>
                          <p:cTn id="39" fill="hold" nodeType="afterGroup">
                            <p:stCondLst>
                              <p:cond delay="0"/>
                            </p:stCondLst>
                            <p:childTnLst>
                              <p:par>
                                <p:cTn id="40" presetID="1" presetClass="entr" presetSubtype="0" fill="hold" nodeType="afterEffect">
                                  <p:stCondLst>
                                    <p:cond delay="1000"/>
                                  </p:stCondLst>
                                  <p:childTnLst>
                                    <p:set>
                                      <p:cBhvr>
                                        <p:cTn id="41" dur="1" fill="hold">
                                          <p:stCondLst>
                                            <p:cond delay="0"/>
                                          </p:stCondLst>
                                        </p:cTn>
                                        <p:tgtEl>
                                          <p:spTgt spid="21"/>
                                        </p:tgtEl>
                                        <p:attrNameLst>
                                          <p:attrName>style.visibility</p:attrName>
                                        </p:attrNameLst>
                                      </p:cBhvr>
                                      <p:to>
                                        <p:strVal val="visible"/>
                                      </p:to>
                                    </p:set>
                                  </p:childTnLst>
                                </p:cTn>
                              </p:par>
                            </p:childTnLst>
                          </p:cTn>
                        </p:par>
                        <p:par>
                          <p:cTn id="42" fill="hold" nodeType="afterGroup">
                            <p:stCondLst>
                              <p:cond delay="1000"/>
                            </p:stCondLst>
                            <p:childTnLst>
                              <p:par>
                                <p:cTn id="43" presetID="1" presetClass="entr" presetSubtype="0" fill="hold" nodeType="afterEffect">
                                  <p:stCondLst>
                                    <p:cond delay="10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nodeType="afterGroup">
                            <p:stCondLst>
                              <p:cond delay="2000"/>
                            </p:stCondLst>
                            <p:childTnLst>
                              <p:par>
                                <p:cTn id="46" presetID="1"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childTnLst>
                                  <p:subTnLst>
                                    <p:set>
                                      <p:cBhvr override="childStyle">
                                        <p:cTn dur="1" fill="hold" display="0" masterRel="sameClick" afterEffect="1">
                                          <p:stCondLst>
                                            <p:cond evt="end" delay="0">
                                              <p:tn val="46"/>
                                            </p:cond>
                                          </p:stCondLst>
                                        </p:cTn>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5" descr="00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38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Oval 52"/>
          <p:cNvSpPr/>
          <p:nvPr/>
        </p:nvSpPr>
        <p:spPr>
          <a:xfrm>
            <a:off x="4495800" y="2422527"/>
            <a:ext cx="46038" cy="460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4552950" y="4668837"/>
            <a:ext cx="46038" cy="444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469" name="Title 1"/>
          <p:cNvSpPr>
            <a:spLocks noGrp="1"/>
          </p:cNvSpPr>
          <p:nvPr>
            <p:ph type="title"/>
          </p:nvPr>
        </p:nvSpPr>
        <p:spPr/>
        <p:txBody>
          <a:bodyPr/>
          <a:lstStyle/>
          <a:p>
            <a:r>
              <a:rPr lang="en-US" dirty="0">
                <a:latin typeface="Century Gothic" charset="0"/>
                <a:ea typeface="ＭＳ Ｐゴシック" charset="0"/>
              </a:rPr>
              <a:t>Level Set Topology</a:t>
            </a:r>
          </a:p>
        </p:txBody>
      </p:sp>
      <p:sp>
        <p:nvSpPr>
          <p:cNvPr id="62470" name="Date Placeholder 14"/>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62471"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6247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C31BA297-3F31-E848-9154-361E5AC53F2E}" type="slidenum">
              <a:rPr lang="en-US" sz="900">
                <a:solidFill>
                  <a:srgbClr val="000000"/>
                </a:solidFill>
                <a:latin typeface="Century Gothic" charset="0"/>
                <a:cs typeface="Century Gothic" charset="0"/>
              </a:rPr>
              <a:pPr/>
              <a:t>24</a:t>
            </a:fld>
            <a:endParaRPr lang="en-US" sz="900">
              <a:solidFill>
                <a:srgbClr val="000000"/>
              </a:solidFill>
              <a:latin typeface="Century Gothic" charset="0"/>
              <a:cs typeface="Century Gothic" charset="0"/>
            </a:endParaRPr>
          </a:p>
        </p:txBody>
      </p:sp>
      <p:sp>
        <p:nvSpPr>
          <p:cNvPr id="49" name="Oval 48"/>
          <p:cNvSpPr/>
          <p:nvPr/>
        </p:nvSpPr>
        <p:spPr>
          <a:xfrm>
            <a:off x="4538667" y="4148137"/>
            <a:ext cx="46037" cy="4445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a:xfrm>
            <a:off x="4491042" y="2960688"/>
            <a:ext cx="46037" cy="460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Oval Callout 54"/>
          <p:cNvSpPr/>
          <p:nvPr/>
        </p:nvSpPr>
        <p:spPr>
          <a:xfrm>
            <a:off x="4803775" y="5092700"/>
            <a:ext cx="1981200" cy="685800"/>
          </a:xfrm>
          <a:prstGeom prst="wedgeEllipseCallout">
            <a:avLst>
              <a:gd name="adj1" fmla="val -59947"/>
              <a:gd name="adj2" fmla="val -91613"/>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2"/>
                </a:solidFill>
              </a:rPr>
              <a:t>Minimum</a:t>
            </a:r>
          </a:p>
        </p:txBody>
      </p:sp>
      <p:sp>
        <p:nvSpPr>
          <p:cNvPr id="56" name="Oval Callout 55"/>
          <p:cNvSpPr/>
          <p:nvPr/>
        </p:nvSpPr>
        <p:spPr>
          <a:xfrm>
            <a:off x="4876800" y="1660525"/>
            <a:ext cx="1999456" cy="685800"/>
          </a:xfrm>
          <a:prstGeom prst="wedgeEllipseCallout">
            <a:avLst>
              <a:gd name="adj1" fmla="val -63244"/>
              <a:gd name="adj2" fmla="val 54419"/>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2"/>
                </a:solidFill>
              </a:rPr>
              <a:t>Maximum</a:t>
            </a:r>
          </a:p>
        </p:txBody>
      </p:sp>
      <p:sp>
        <p:nvSpPr>
          <p:cNvPr id="57" name="TextBox 56"/>
          <p:cNvSpPr txBox="1">
            <a:spLocks noChangeArrowheads="1"/>
          </p:cNvSpPr>
          <p:nvPr/>
        </p:nvSpPr>
        <p:spPr bwMode="auto">
          <a:xfrm>
            <a:off x="1909767" y="5562600"/>
            <a:ext cx="183738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a:latin typeface="Century Gothic" charset="0"/>
                <a:cs typeface="Century Gothic" charset="0"/>
              </a:rPr>
              <a:t>Critical Points</a:t>
            </a:r>
          </a:p>
        </p:txBody>
      </p:sp>
      <p:sp>
        <p:nvSpPr>
          <p:cNvPr id="58" name="Oval Callout 57"/>
          <p:cNvSpPr/>
          <p:nvPr/>
        </p:nvSpPr>
        <p:spPr>
          <a:xfrm>
            <a:off x="5181600" y="3429000"/>
            <a:ext cx="1981200" cy="685800"/>
          </a:xfrm>
          <a:prstGeom prst="wedgeEllipseCallout">
            <a:avLst>
              <a:gd name="adj1" fmla="val -79728"/>
              <a:gd name="adj2" fmla="val 52831"/>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2"/>
                </a:solidFill>
              </a:rPr>
              <a:t>Saddle</a:t>
            </a:r>
          </a:p>
        </p:txBody>
      </p:sp>
      <p:sp>
        <p:nvSpPr>
          <p:cNvPr id="59" name="Oval Callout 58"/>
          <p:cNvSpPr/>
          <p:nvPr/>
        </p:nvSpPr>
        <p:spPr>
          <a:xfrm>
            <a:off x="2455863" y="1970088"/>
            <a:ext cx="1981200" cy="685800"/>
          </a:xfrm>
          <a:prstGeom prst="wedgeEllipseCallout">
            <a:avLst>
              <a:gd name="adj1" fmla="val 50492"/>
              <a:gd name="adj2" fmla="val 94101"/>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2"/>
                </a:solidFill>
              </a:rPr>
              <a:t>Saddle</a:t>
            </a:r>
          </a:p>
        </p:txBody>
      </p:sp>
    </p:spTree>
    <p:extLst>
      <p:ext uri="{BB962C8B-B14F-4D97-AF65-F5344CB8AC3E}">
        <p14:creationId xmlns:p14="http://schemas.microsoft.com/office/powerpoint/2010/main" val="766015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7" grpId="0" animBg="1"/>
      <p:bldP spid="49" grpId="0" animBg="1"/>
      <p:bldP spid="50" grpId="0" animBg="1"/>
      <p:bldP spid="55" grpId="0" animBg="1"/>
      <p:bldP spid="56" grpId="0" animBg="1"/>
      <p:bldP spid="57" grpId="0"/>
      <p:bldP spid="57" grpId="1"/>
      <p:bldP spid="58"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4" descr="010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57200"/>
            <a:ext cx="73152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Arc 50"/>
          <p:cNvSpPr>
            <a:spLocks noChangeAspect="1"/>
          </p:cNvSpPr>
          <p:nvPr/>
        </p:nvSpPr>
        <p:spPr>
          <a:xfrm>
            <a:off x="5616575" y="2873378"/>
            <a:ext cx="1066800" cy="1414463"/>
          </a:xfrm>
          <a:prstGeom prst="arc">
            <a:avLst>
              <a:gd name="adj1" fmla="val 16070932"/>
              <a:gd name="adj2" fmla="val 54572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48" name="Straight Connector 47"/>
          <p:cNvCxnSpPr>
            <a:cxnSpLocks noChangeAspect="1"/>
          </p:cNvCxnSpPr>
          <p:nvPr/>
        </p:nvCxnSpPr>
        <p:spPr>
          <a:xfrm rot="16200000" flipH="1">
            <a:off x="5785648" y="4631535"/>
            <a:ext cx="708025" cy="1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517" name="Title 1"/>
          <p:cNvSpPr>
            <a:spLocks noGrp="1"/>
          </p:cNvSpPr>
          <p:nvPr>
            <p:ph type="title"/>
          </p:nvPr>
        </p:nvSpPr>
        <p:spPr/>
        <p:txBody>
          <a:bodyPr/>
          <a:lstStyle/>
          <a:p>
            <a:pPr eaLnBrk="1" hangingPunct="1"/>
            <a:r>
              <a:rPr lang="en-US" dirty="0">
                <a:latin typeface="Century Gothic" charset="0"/>
                <a:ea typeface="ＭＳ Ｐゴシック" charset="0"/>
              </a:rPr>
              <a:t>Reeb Graph</a:t>
            </a:r>
          </a:p>
        </p:txBody>
      </p:sp>
      <p:sp>
        <p:nvSpPr>
          <p:cNvPr id="64518" name="Date Placeholder 1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64519"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6452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B290E2E5-5961-CF42-9709-76770E8F2FF2}" type="slidenum">
              <a:rPr lang="en-US" sz="900">
                <a:solidFill>
                  <a:srgbClr val="000000"/>
                </a:solidFill>
                <a:latin typeface="Century Gothic" charset="0"/>
                <a:cs typeface="Century Gothic" charset="0"/>
              </a:rPr>
              <a:pPr/>
              <a:t>25</a:t>
            </a:fld>
            <a:endParaRPr lang="en-US" sz="900">
              <a:solidFill>
                <a:srgbClr val="000000"/>
              </a:solidFill>
              <a:latin typeface="Century Gothic" charset="0"/>
              <a:cs typeface="Century Gothic" charset="0"/>
            </a:endParaRPr>
          </a:p>
        </p:txBody>
      </p:sp>
      <p:sp>
        <p:nvSpPr>
          <p:cNvPr id="43" name="Oval 42"/>
          <p:cNvSpPr>
            <a:spLocks noChangeAspect="1"/>
          </p:cNvSpPr>
          <p:nvPr/>
        </p:nvSpPr>
        <p:spPr>
          <a:xfrm>
            <a:off x="6096000" y="4953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a:spLocks noChangeAspect="1"/>
          </p:cNvSpPr>
          <p:nvPr/>
        </p:nvSpPr>
        <p:spPr>
          <a:xfrm>
            <a:off x="6096000" y="4256088"/>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a:spLocks noChangeAspect="1"/>
          </p:cNvSpPr>
          <p:nvPr/>
        </p:nvSpPr>
        <p:spPr>
          <a:xfrm>
            <a:off x="6096000" y="284003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a:spLocks noChangeAspect="1"/>
          </p:cNvSpPr>
          <p:nvPr/>
        </p:nvSpPr>
        <p:spPr>
          <a:xfrm>
            <a:off x="6086475" y="218757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Arc 51"/>
          <p:cNvSpPr>
            <a:spLocks noChangeAspect="1"/>
          </p:cNvSpPr>
          <p:nvPr/>
        </p:nvSpPr>
        <p:spPr>
          <a:xfrm rot="10800000">
            <a:off x="5584825" y="2873378"/>
            <a:ext cx="1066800" cy="1414463"/>
          </a:xfrm>
          <a:prstGeom prst="arc">
            <a:avLst>
              <a:gd name="adj1" fmla="val 16070932"/>
              <a:gd name="adj2" fmla="val 54572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54" name="Straight Connector 53"/>
          <p:cNvCxnSpPr>
            <a:cxnSpLocks noChangeAspect="1"/>
          </p:cNvCxnSpPr>
          <p:nvPr/>
        </p:nvCxnSpPr>
        <p:spPr>
          <a:xfrm flipH="1" flipV="1">
            <a:off x="6127754" y="2230439"/>
            <a:ext cx="11113" cy="627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6"/>
          <p:cNvGrpSpPr>
            <a:grpSpLocks/>
          </p:cNvGrpSpPr>
          <p:nvPr/>
        </p:nvGrpSpPr>
        <p:grpSpPr bwMode="auto">
          <a:xfrm>
            <a:off x="3" y="1066801"/>
            <a:ext cx="1187595" cy="1358830"/>
            <a:chOff x="0" y="1066800"/>
            <a:chExt cx="1187740" cy="1358373"/>
          </a:xfrm>
        </p:grpSpPr>
        <p:pic>
          <p:nvPicPr>
            <p:cNvPr id="15" name="Picture 14" descr="Georges_Reeb.jpg"/>
            <p:cNvPicPr>
              <a:picLocks noChangeAspect="1"/>
            </p:cNvPicPr>
            <p:nvPr/>
          </p:nvPicPr>
          <p:blipFill>
            <a:blip r:embed="rId4"/>
            <a:srcRect l="22400" r="12800" b="38857"/>
            <a:stretch>
              <a:fillRect/>
            </a:stretch>
          </p:blipFill>
          <p:spPr>
            <a:xfrm>
              <a:off x="152419" y="1066800"/>
              <a:ext cx="846241" cy="1118812"/>
            </a:xfrm>
            <a:prstGeom prst="rect">
              <a:avLst/>
            </a:prstGeom>
            <a:effectLst>
              <a:outerShdw blurRad="50800" dist="38100" dir="2700000">
                <a:srgbClr val="000000">
                  <a:alpha val="43000"/>
                </a:srgbClr>
              </a:outerShdw>
            </a:effectLst>
          </p:spPr>
        </p:pic>
        <p:sp>
          <p:nvSpPr>
            <p:cNvPr id="64529" name="TextBox 15"/>
            <p:cNvSpPr txBox="1">
              <a:spLocks noChangeArrowheads="1"/>
            </p:cNvSpPr>
            <p:nvPr/>
          </p:nvSpPr>
          <p:spPr bwMode="auto">
            <a:xfrm>
              <a:off x="0" y="2209801"/>
              <a:ext cx="1187740" cy="215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800">
                  <a:latin typeface="Century Gothic" charset="0"/>
                  <a:cs typeface="Century Gothic" charset="0"/>
                </a:rPr>
                <a:t>Georges Henri Reeb</a:t>
              </a:r>
            </a:p>
          </p:txBody>
        </p:sp>
      </p:grpSp>
      <p:sp>
        <p:nvSpPr>
          <p:cNvPr id="3" name="Rectangle 2">
            <a:extLst>
              <a:ext uri="{FF2B5EF4-FFF2-40B4-BE49-F238E27FC236}">
                <a16:creationId xmlns:a16="http://schemas.microsoft.com/office/drawing/2014/main" id="{11065CCB-6778-E34C-8E52-1BDDBA06F3B3}"/>
              </a:ext>
            </a:extLst>
          </p:cNvPr>
          <p:cNvSpPr/>
          <p:nvPr/>
        </p:nvSpPr>
        <p:spPr>
          <a:xfrm>
            <a:off x="1007166" y="5373216"/>
            <a:ext cx="8029330" cy="1049454"/>
          </a:xfrm>
          <a:prstGeom prst="rect">
            <a:avLst/>
          </a:prstGeom>
        </p:spPr>
        <p:txBody>
          <a:bodyPr wrap="square">
            <a:spAutoFit/>
          </a:bodyPr>
          <a:lstStyle/>
          <a:p>
            <a:pPr indent="-234000">
              <a:lnSpc>
                <a:spcPct val="150000"/>
              </a:lnSpc>
            </a:pPr>
            <a:r>
              <a:rPr lang="en-US" dirty="0">
                <a:latin typeface="+mn-lt"/>
              </a:rPr>
              <a:t>Quotient space of domain D / ~  </a:t>
            </a:r>
          </a:p>
          <a:p>
            <a:pPr indent="-234000">
              <a:lnSpc>
                <a:spcPct val="150000"/>
              </a:lnSpc>
            </a:pPr>
            <a:r>
              <a:rPr lang="en-US" sz="2000" dirty="0">
                <a:latin typeface="+mn-lt"/>
              </a:rPr>
              <a:t>Glues points that belong to same component of level set</a:t>
            </a:r>
          </a:p>
        </p:txBody>
      </p:sp>
    </p:spTree>
    <p:extLst>
      <p:ext uri="{BB962C8B-B14F-4D97-AF65-F5344CB8AC3E}">
        <p14:creationId xmlns:p14="http://schemas.microsoft.com/office/powerpoint/2010/main" val="892045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down)">
                                      <p:cBhvr>
                                        <p:cTn id="11" dur="1000"/>
                                        <p:tgtEl>
                                          <p:spTgt spid="48"/>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1000"/>
                                        <p:tgtEl>
                                          <p:spTgt spid="5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1000"/>
                                        <p:tgtEl>
                                          <p:spTgt spid="52"/>
                                        </p:tgtEl>
                                      </p:cBhvr>
                                    </p:animEffect>
                                  </p:childTnLst>
                                </p:cTn>
                              </p:par>
                            </p:childTnLst>
                          </p:cTn>
                        </p:par>
                        <p:par>
                          <p:cTn id="23" fill="hold" nodeType="afterGroup">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1000"/>
                                        <p:tgtEl>
                                          <p:spTgt spid="54"/>
                                        </p:tgtEl>
                                      </p:cBhvr>
                                    </p:animEffec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3" grpId="0" animBg="1"/>
      <p:bldP spid="44" grpId="0" animBg="1"/>
      <p:bldP spid="45" grpId="0" animBg="1"/>
      <p:bldP spid="46" grpId="0" animBg="1"/>
      <p:bldP spid="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3"/>
          <p:cNvSpPr>
            <a:spLocks noGrp="1"/>
          </p:cNvSpPr>
          <p:nvPr>
            <p:ph type="dt" sz="half" idx="10"/>
          </p:nvPr>
        </p:nvSpPr>
        <p:spPr/>
        <p:txBody>
          <a:bodyPr/>
          <a:lstStyle/>
          <a:p>
            <a:r>
              <a:rPr lang="en-IN"/>
              <a:t>Vijay Natarajan</a:t>
            </a:r>
            <a:endParaRPr lang="en-US"/>
          </a:p>
        </p:txBody>
      </p:sp>
      <p:sp>
        <p:nvSpPr>
          <p:cNvPr id="17" name="Footer Placeholder 4"/>
          <p:cNvSpPr>
            <a:spLocks noGrp="1"/>
          </p:cNvSpPr>
          <p:nvPr>
            <p:ph type="ftr" sz="quarter" idx="11"/>
          </p:nvPr>
        </p:nvSpPr>
        <p:spPr/>
        <p:txBody>
          <a:bodyPr/>
          <a:lstStyle/>
          <a:p>
            <a:r>
              <a:rPr lang="en-IN"/>
              <a:t>ACM Summer School 2019 : Reeb Graphs and Applications</a:t>
            </a:r>
            <a:endParaRPr lang="en-US"/>
          </a:p>
        </p:txBody>
      </p:sp>
      <p:sp>
        <p:nvSpPr>
          <p:cNvPr id="18" name="Slide Number Placeholder 5"/>
          <p:cNvSpPr>
            <a:spLocks noGrp="1"/>
          </p:cNvSpPr>
          <p:nvPr>
            <p:ph type="sldNum" sz="quarter" idx="12"/>
          </p:nvPr>
        </p:nvSpPr>
        <p:spPr/>
        <p:txBody>
          <a:bodyPr/>
          <a:lstStyle/>
          <a:p>
            <a:fld id="{80746D25-B56C-264B-91C4-3A1B5D8B0929}" type="slidenum">
              <a:rPr lang="en-US"/>
              <a:pPr/>
              <a:t>26</a:t>
            </a:fld>
            <a:endParaRPr lang="en-US"/>
          </a:p>
        </p:txBody>
      </p:sp>
      <p:sp>
        <p:nvSpPr>
          <p:cNvPr id="112642" name="Rectangle 2"/>
          <p:cNvSpPr>
            <a:spLocks noGrp="1" noChangeArrowheads="1"/>
          </p:cNvSpPr>
          <p:nvPr>
            <p:ph type="title"/>
          </p:nvPr>
        </p:nvSpPr>
        <p:spPr/>
        <p:txBody>
          <a:bodyPr/>
          <a:lstStyle/>
          <a:p>
            <a:r>
              <a:rPr lang="en-US"/>
              <a:t>Regular Points</a:t>
            </a:r>
          </a:p>
        </p:txBody>
      </p:sp>
      <p:sp>
        <p:nvSpPr>
          <p:cNvPr id="112644" name="Rectangle 4"/>
          <p:cNvSpPr>
            <a:spLocks noGrp="1" noChangeArrowheads="1"/>
          </p:cNvSpPr>
          <p:nvPr>
            <p:ph type="body" idx="1"/>
          </p:nvPr>
        </p:nvSpPr>
        <p:spPr>
          <a:xfrm>
            <a:off x="3581400" y="1529680"/>
            <a:ext cx="5334000" cy="4419600"/>
          </a:xfrm>
          <a:noFill/>
          <a:ln/>
        </p:spPr>
        <p:txBody>
          <a:bodyPr/>
          <a:lstStyle/>
          <a:p>
            <a:pPr>
              <a:lnSpc>
                <a:spcPct val="510000"/>
              </a:lnSpc>
            </a:pPr>
            <a:r>
              <a:rPr lang="en-US" sz="1800" dirty="0"/>
              <a:t>No change in topology of  level set</a:t>
            </a:r>
          </a:p>
        </p:txBody>
      </p:sp>
      <p:grpSp>
        <p:nvGrpSpPr>
          <p:cNvPr id="112649" name="Group 9"/>
          <p:cNvGrpSpPr>
            <a:grpSpLocks/>
          </p:cNvGrpSpPr>
          <p:nvPr/>
        </p:nvGrpSpPr>
        <p:grpSpPr bwMode="auto">
          <a:xfrm>
            <a:off x="1066800" y="1867272"/>
            <a:ext cx="2438400" cy="1143000"/>
            <a:chOff x="624" y="2160"/>
            <a:chExt cx="1536" cy="720"/>
          </a:xfrm>
        </p:grpSpPr>
        <p:sp>
          <p:nvSpPr>
            <p:cNvPr id="112650" name="Oval 10"/>
            <p:cNvSpPr>
              <a:spLocks noChangeArrowheads="1"/>
            </p:cNvSpPr>
            <p:nvPr/>
          </p:nvSpPr>
          <p:spPr bwMode="auto">
            <a:xfrm>
              <a:off x="624" y="2160"/>
              <a:ext cx="672" cy="720"/>
            </a:xfrm>
            <a:prstGeom prst="ellipse">
              <a:avLst/>
            </a:prstGeom>
            <a:solidFill>
              <a:schemeClr val="accent1"/>
            </a:solidFill>
            <a:ln w="19050">
              <a:solidFill>
                <a:schemeClr val="tx1"/>
              </a:solidFill>
              <a:prstDash val="sysDot"/>
              <a:round/>
              <a:headEnd/>
              <a:tailEnd/>
            </a:ln>
          </p:spPr>
          <p:txBody>
            <a:bodyPr wrap="none" anchor="ctr"/>
            <a:lstStyle/>
            <a:p>
              <a:endParaRPr lang="en-US"/>
            </a:p>
          </p:txBody>
        </p:sp>
        <p:sp>
          <p:nvSpPr>
            <p:cNvPr id="112651" name="Freeform 11"/>
            <p:cNvSpPr>
              <a:spLocks/>
            </p:cNvSpPr>
            <p:nvPr/>
          </p:nvSpPr>
          <p:spPr bwMode="auto">
            <a:xfrm flipH="1">
              <a:off x="1081" y="2208"/>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sp>
          <p:nvSpPr>
            <p:cNvPr id="112652" name="Oval 12"/>
            <p:cNvSpPr>
              <a:spLocks noChangeArrowheads="1"/>
            </p:cNvSpPr>
            <p:nvPr/>
          </p:nvSpPr>
          <p:spPr bwMode="auto">
            <a:xfrm>
              <a:off x="1488" y="2160"/>
              <a:ext cx="672" cy="720"/>
            </a:xfrm>
            <a:prstGeom prst="ellipse">
              <a:avLst/>
            </a:prstGeom>
            <a:solidFill>
              <a:schemeClr val="accent1"/>
            </a:solidFill>
            <a:ln w="19050">
              <a:solidFill>
                <a:schemeClr val="tx1"/>
              </a:solidFill>
              <a:prstDash val="sysDot"/>
              <a:round/>
              <a:headEnd/>
              <a:tailEnd/>
            </a:ln>
          </p:spPr>
          <p:txBody>
            <a:bodyPr wrap="none" anchor="ctr"/>
            <a:lstStyle/>
            <a:p>
              <a:endParaRPr lang="en-US"/>
            </a:p>
          </p:txBody>
        </p:sp>
        <p:sp>
          <p:nvSpPr>
            <p:cNvPr id="112653" name="Freeform 13"/>
            <p:cNvSpPr>
              <a:spLocks/>
            </p:cNvSpPr>
            <p:nvPr/>
          </p:nvSpPr>
          <p:spPr bwMode="auto">
            <a:xfrm>
              <a:off x="1648" y="2184"/>
              <a:ext cx="101" cy="624"/>
            </a:xfrm>
            <a:custGeom>
              <a:avLst/>
              <a:gdLst>
                <a:gd name="T0" fmla="*/ 80 w 101"/>
                <a:gd name="T1" fmla="*/ 0 h 624"/>
                <a:gd name="T2" fmla="*/ 88 w 101"/>
                <a:gd name="T3" fmla="*/ 360 h 624"/>
                <a:gd name="T4" fmla="*/ 0 w 101"/>
                <a:gd name="T5" fmla="*/ 624 h 624"/>
              </a:gdLst>
              <a:ahLst/>
              <a:cxnLst>
                <a:cxn ang="0">
                  <a:pos x="T0" y="T1"/>
                </a:cxn>
                <a:cxn ang="0">
                  <a:pos x="T2" y="T3"/>
                </a:cxn>
                <a:cxn ang="0">
                  <a:pos x="T4" y="T5"/>
                </a:cxn>
              </a:cxnLst>
              <a:rect l="0" t="0" r="r" b="b"/>
              <a:pathLst>
                <a:path w="101" h="624">
                  <a:moveTo>
                    <a:pt x="80" y="0"/>
                  </a:moveTo>
                  <a:cubicBezTo>
                    <a:pt x="81" y="60"/>
                    <a:pt x="101" y="256"/>
                    <a:pt x="88" y="360"/>
                  </a:cubicBezTo>
                  <a:cubicBezTo>
                    <a:pt x="75" y="464"/>
                    <a:pt x="18" y="569"/>
                    <a:pt x="0" y="624"/>
                  </a:cubicBezTo>
                </a:path>
              </a:pathLst>
            </a:custGeom>
            <a:noFill/>
            <a:ln w="2540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dirty="0"/>
            </a:p>
          </p:txBody>
        </p:sp>
        <p:sp>
          <p:nvSpPr>
            <p:cNvPr id="112654" name="Oval 14"/>
            <p:cNvSpPr>
              <a:spLocks noChangeAspect="1" noChangeArrowheads="1"/>
            </p:cNvSpPr>
            <p:nvPr/>
          </p:nvSpPr>
          <p:spPr bwMode="auto">
            <a:xfrm>
              <a:off x="1776" y="2496"/>
              <a:ext cx="98" cy="98"/>
            </a:xfrm>
            <a:prstGeom prst="ellipse">
              <a:avLst/>
            </a:prstGeom>
            <a:noFill/>
            <a:ln w="9525">
              <a:solidFill>
                <a:schemeClr val="tx1"/>
              </a:solidFill>
              <a:round/>
              <a:headEnd/>
              <a:tailEnd/>
            </a:ln>
            <a:extLst>
              <a:ext uri="{909E8E84-426E-40dd-AFC4-6F175D3DCCD1}">
                <a14:hiddenFill xmlns="" xmlns:a14="http://schemas.microsoft.com/office/drawing/2010/main">
                  <a:solidFill>
                    <a:srgbClr val="0000FF"/>
                  </a:solidFill>
                </a14:hiddenFill>
              </a:ext>
            </a:extLst>
          </p:spPr>
          <p:txBody>
            <a:bodyPr wrap="none" anchor="ctr"/>
            <a:lstStyle/>
            <a:p>
              <a:endParaRPr lang="en-US"/>
            </a:p>
          </p:txBody>
        </p:sp>
        <p:sp>
          <p:nvSpPr>
            <p:cNvPr id="112655" name="Oval 15"/>
            <p:cNvSpPr>
              <a:spLocks noChangeAspect="1" noChangeArrowheads="1"/>
            </p:cNvSpPr>
            <p:nvPr/>
          </p:nvSpPr>
          <p:spPr bwMode="auto">
            <a:xfrm>
              <a:off x="910" y="2494"/>
              <a:ext cx="98" cy="98"/>
            </a:xfrm>
            <a:prstGeom prst="ellipse">
              <a:avLst/>
            </a:prstGeom>
            <a:noFill/>
            <a:ln w="9525">
              <a:solidFill>
                <a:schemeClr val="tx1"/>
              </a:solidFill>
              <a:round/>
              <a:headEnd/>
              <a:tailEnd/>
            </a:ln>
            <a:extLst>
              <a:ext uri="{909E8E84-426E-40dd-AFC4-6F175D3DCCD1}">
                <a14:hiddenFill xmlns="" xmlns:a14="http://schemas.microsoft.com/office/drawing/2010/main">
                  <a:solidFill>
                    <a:srgbClr val="0000FF"/>
                  </a:solidFill>
                </a14:hiddenFill>
              </a:ext>
            </a:extLst>
          </p:spPr>
          <p:txBody>
            <a:bodyPr wrap="none" anchor="ctr"/>
            <a:lstStyle/>
            <a:p>
              <a:endParaRPr lang="en-US"/>
            </a:p>
          </p:txBody>
        </p:sp>
      </p:grpSp>
    </p:spTree>
    <p:extLst>
      <p:ext uri="{BB962C8B-B14F-4D97-AF65-F5344CB8AC3E}">
        <p14:creationId xmlns:p14="http://schemas.microsoft.com/office/powerpoint/2010/main" val="47077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264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2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build="p" autoUpdateAnimBg="0"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Date Placeholder 3"/>
          <p:cNvSpPr>
            <a:spLocks noGrp="1"/>
          </p:cNvSpPr>
          <p:nvPr>
            <p:ph type="dt" sz="half" idx="10"/>
          </p:nvPr>
        </p:nvSpPr>
        <p:spPr/>
        <p:txBody>
          <a:bodyPr/>
          <a:lstStyle/>
          <a:p>
            <a:r>
              <a:rPr lang="en-IN"/>
              <a:t>Vijay Natarajan</a:t>
            </a:r>
            <a:endParaRPr lang="en-US"/>
          </a:p>
        </p:txBody>
      </p:sp>
      <p:sp>
        <p:nvSpPr>
          <p:cNvPr id="70" name="Footer Placeholder 4"/>
          <p:cNvSpPr>
            <a:spLocks noGrp="1"/>
          </p:cNvSpPr>
          <p:nvPr>
            <p:ph type="ftr" sz="quarter" idx="11"/>
          </p:nvPr>
        </p:nvSpPr>
        <p:spPr/>
        <p:txBody>
          <a:bodyPr/>
          <a:lstStyle/>
          <a:p>
            <a:r>
              <a:rPr lang="en-IN"/>
              <a:t>ACM Summer School 2019 : Reeb Graphs and Applications</a:t>
            </a:r>
            <a:endParaRPr lang="en-US"/>
          </a:p>
        </p:txBody>
      </p:sp>
      <p:sp>
        <p:nvSpPr>
          <p:cNvPr id="71" name="Slide Number Placeholder 5"/>
          <p:cNvSpPr>
            <a:spLocks noGrp="1"/>
          </p:cNvSpPr>
          <p:nvPr>
            <p:ph type="sldNum" sz="quarter" idx="12"/>
          </p:nvPr>
        </p:nvSpPr>
        <p:spPr/>
        <p:txBody>
          <a:bodyPr/>
          <a:lstStyle/>
          <a:p>
            <a:fld id="{ECFCFB20-2AFB-8747-9238-8527B8C27DA3}" type="slidenum">
              <a:rPr lang="en-US"/>
              <a:pPr/>
              <a:t>27</a:t>
            </a:fld>
            <a:endParaRPr lang="en-US"/>
          </a:p>
        </p:txBody>
      </p:sp>
      <p:sp>
        <p:nvSpPr>
          <p:cNvPr id="88066" name="Rectangle 2"/>
          <p:cNvSpPr>
            <a:spLocks noGrp="1" noChangeArrowheads="1"/>
          </p:cNvSpPr>
          <p:nvPr>
            <p:ph type="title"/>
          </p:nvPr>
        </p:nvSpPr>
        <p:spPr/>
        <p:txBody>
          <a:bodyPr/>
          <a:lstStyle/>
          <a:p>
            <a:r>
              <a:rPr lang="en-US"/>
              <a:t>Critical Points - 1D, 2D</a:t>
            </a:r>
          </a:p>
        </p:txBody>
      </p:sp>
      <p:sp>
        <p:nvSpPr>
          <p:cNvPr id="88067" name="Rectangle 3"/>
          <p:cNvSpPr>
            <a:spLocks noGrp="1" noChangeArrowheads="1"/>
          </p:cNvSpPr>
          <p:nvPr>
            <p:ph type="body" idx="1"/>
          </p:nvPr>
        </p:nvSpPr>
        <p:spPr>
          <a:xfrm>
            <a:off x="685800" y="3038475"/>
            <a:ext cx="1371600" cy="627063"/>
          </a:xfrm>
        </p:spPr>
        <p:txBody>
          <a:bodyPr/>
          <a:lstStyle/>
          <a:p>
            <a:pPr>
              <a:buFontTx/>
              <a:buNone/>
            </a:pPr>
            <a:r>
              <a:rPr lang="en-US" sz="2800"/>
              <a:t>Before</a:t>
            </a:r>
          </a:p>
        </p:txBody>
      </p:sp>
      <p:grpSp>
        <p:nvGrpSpPr>
          <p:cNvPr id="88068" name="Group 4"/>
          <p:cNvGrpSpPr>
            <a:grpSpLocks/>
          </p:cNvGrpSpPr>
          <p:nvPr/>
        </p:nvGrpSpPr>
        <p:grpSpPr bwMode="auto">
          <a:xfrm>
            <a:off x="2133600" y="2895600"/>
            <a:ext cx="603250" cy="654050"/>
            <a:chOff x="1440" y="1652"/>
            <a:chExt cx="380" cy="412"/>
          </a:xfrm>
        </p:grpSpPr>
        <p:sp>
          <p:nvSpPr>
            <p:cNvPr id="88069" name="Freeform 5"/>
            <p:cNvSpPr>
              <a:spLocks/>
            </p:cNvSpPr>
            <p:nvPr/>
          </p:nvSpPr>
          <p:spPr bwMode="auto">
            <a:xfrm>
              <a:off x="1440" y="1652"/>
              <a:ext cx="380" cy="342"/>
            </a:xfrm>
            <a:custGeom>
              <a:avLst/>
              <a:gdLst>
                <a:gd name="T0" fmla="*/ 0 w 380"/>
                <a:gd name="T1" fmla="*/ 57 h 342"/>
                <a:gd name="T2" fmla="*/ 224 w 380"/>
                <a:gd name="T3" fmla="*/ 333 h 342"/>
                <a:gd name="T4" fmla="*/ 380 w 380"/>
                <a:gd name="T5" fmla="*/ 0 h 342"/>
              </a:gdLst>
              <a:ahLst/>
              <a:cxnLst>
                <a:cxn ang="0">
                  <a:pos x="T0" y="T1"/>
                </a:cxn>
                <a:cxn ang="0">
                  <a:pos x="T2" y="T3"/>
                </a:cxn>
                <a:cxn ang="0">
                  <a:pos x="T4" y="T5"/>
                </a:cxn>
              </a:cxnLst>
              <a:rect l="0" t="0" r="r" b="b"/>
              <a:pathLst>
                <a:path w="380" h="342">
                  <a:moveTo>
                    <a:pt x="0" y="57"/>
                  </a:moveTo>
                  <a:cubicBezTo>
                    <a:pt x="37" y="103"/>
                    <a:pt x="161" y="342"/>
                    <a:pt x="224" y="333"/>
                  </a:cubicBezTo>
                  <a:cubicBezTo>
                    <a:pt x="287" y="324"/>
                    <a:pt x="308" y="226"/>
                    <a:pt x="380" y="0"/>
                  </a:cubicBezTo>
                </a:path>
              </a:pathLst>
            </a:custGeom>
            <a:noFill/>
            <a:ln w="25400" cap="flat" cmpd="sng">
              <a:solidFill>
                <a:schemeClr val="tx1"/>
              </a:solidFill>
              <a:prstDash val="sysDot"/>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8807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 y="1940"/>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88071" name="Group 7"/>
          <p:cNvGrpSpPr>
            <a:grpSpLocks/>
          </p:cNvGrpSpPr>
          <p:nvPr/>
        </p:nvGrpSpPr>
        <p:grpSpPr bwMode="auto">
          <a:xfrm>
            <a:off x="2139950" y="4762500"/>
            <a:ext cx="603250" cy="654050"/>
            <a:chOff x="1444" y="2516"/>
            <a:chExt cx="380" cy="412"/>
          </a:xfrm>
        </p:grpSpPr>
        <p:sp>
          <p:nvSpPr>
            <p:cNvPr id="88072" name="Freeform 8"/>
            <p:cNvSpPr>
              <a:spLocks/>
            </p:cNvSpPr>
            <p:nvPr/>
          </p:nvSpPr>
          <p:spPr bwMode="auto">
            <a:xfrm>
              <a:off x="1444" y="2516"/>
              <a:ext cx="380" cy="342"/>
            </a:xfrm>
            <a:custGeom>
              <a:avLst/>
              <a:gdLst>
                <a:gd name="T0" fmla="*/ 0 w 380"/>
                <a:gd name="T1" fmla="*/ 57 h 342"/>
                <a:gd name="T2" fmla="*/ 224 w 380"/>
                <a:gd name="T3" fmla="*/ 333 h 342"/>
                <a:gd name="T4" fmla="*/ 380 w 380"/>
                <a:gd name="T5" fmla="*/ 0 h 342"/>
              </a:gdLst>
              <a:ahLst/>
              <a:cxnLst>
                <a:cxn ang="0">
                  <a:pos x="T0" y="T1"/>
                </a:cxn>
                <a:cxn ang="0">
                  <a:pos x="T2" y="T3"/>
                </a:cxn>
                <a:cxn ang="0">
                  <a:pos x="T4" y="T5"/>
                </a:cxn>
              </a:cxnLst>
              <a:rect l="0" t="0" r="r" b="b"/>
              <a:pathLst>
                <a:path w="380" h="342">
                  <a:moveTo>
                    <a:pt x="0" y="57"/>
                  </a:moveTo>
                  <a:cubicBezTo>
                    <a:pt x="37" y="103"/>
                    <a:pt x="161" y="342"/>
                    <a:pt x="224" y="333"/>
                  </a:cubicBezTo>
                  <a:cubicBezTo>
                    <a:pt x="287" y="324"/>
                    <a:pt x="308" y="226"/>
                    <a:pt x="380" y="0"/>
                  </a:cubicBezTo>
                </a:path>
              </a:pathLst>
            </a:custGeom>
            <a:noFill/>
            <a:ln w="25400" cap="flat" cmpd="sng">
              <a:solidFill>
                <a:schemeClr val="tx1"/>
              </a:solidFill>
              <a:prstDash val="sysDot"/>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88073" name="Picture 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 y="2804"/>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8074" name="Rectangle 10"/>
            <p:cNvSpPr>
              <a:spLocks noChangeArrowheads="1"/>
            </p:cNvSpPr>
            <p:nvPr/>
          </p:nvSpPr>
          <p:spPr bwMode="auto">
            <a:xfrm>
              <a:off x="1488" y="266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8075" name="Rectangle 11"/>
            <p:cNvSpPr>
              <a:spLocks noChangeArrowheads="1"/>
            </p:cNvSpPr>
            <p:nvPr/>
          </p:nvSpPr>
          <p:spPr bwMode="auto">
            <a:xfrm>
              <a:off x="1733" y="266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grpSp>
        <p:nvGrpSpPr>
          <p:cNvPr id="88076" name="Group 12"/>
          <p:cNvGrpSpPr>
            <a:grpSpLocks/>
          </p:cNvGrpSpPr>
          <p:nvPr/>
        </p:nvGrpSpPr>
        <p:grpSpPr bwMode="auto">
          <a:xfrm>
            <a:off x="3054350" y="4730750"/>
            <a:ext cx="603250" cy="685800"/>
            <a:chOff x="2068" y="2496"/>
            <a:chExt cx="380" cy="432"/>
          </a:xfrm>
        </p:grpSpPr>
        <p:sp>
          <p:nvSpPr>
            <p:cNvPr id="88077" name="Freeform 13"/>
            <p:cNvSpPr>
              <a:spLocks/>
            </p:cNvSpPr>
            <p:nvPr/>
          </p:nvSpPr>
          <p:spPr bwMode="auto">
            <a:xfrm flipV="1">
              <a:off x="2068" y="2586"/>
              <a:ext cx="380" cy="342"/>
            </a:xfrm>
            <a:custGeom>
              <a:avLst/>
              <a:gdLst>
                <a:gd name="T0" fmla="*/ 0 w 380"/>
                <a:gd name="T1" fmla="*/ 57 h 342"/>
                <a:gd name="T2" fmla="*/ 224 w 380"/>
                <a:gd name="T3" fmla="*/ 333 h 342"/>
                <a:gd name="T4" fmla="*/ 380 w 380"/>
                <a:gd name="T5" fmla="*/ 0 h 342"/>
              </a:gdLst>
              <a:ahLst/>
              <a:cxnLst>
                <a:cxn ang="0">
                  <a:pos x="T0" y="T1"/>
                </a:cxn>
                <a:cxn ang="0">
                  <a:pos x="T2" y="T3"/>
                </a:cxn>
                <a:cxn ang="0">
                  <a:pos x="T4" y="T5"/>
                </a:cxn>
              </a:cxnLst>
              <a:rect l="0" t="0" r="r" b="b"/>
              <a:pathLst>
                <a:path w="380" h="342">
                  <a:moveTo>
                    <a:pt x="0" y="57"/>
                  </a:moveTo>
                  <a:cubicBezTo>
                    <a:pt x="37" y="103"/>
                    <a:pt x="161" y="342"/>
                    <a:pt x="224" y="333"/>
                  </a:cubicBezTo>
                  <a:cubicBezTo>
                    <a:pt x="287" y="324"/>
                    <a:pt x="308" y="226"/>
                    <a:pt x="380" y="0"/>
                  </a:cubicBezTo>
                </a:path>
              </a:pathLst>
            </a:custGeom>
            <a:noFill/>
            <a:ln w="25400" cap="flat" cmpd="sng">
              <a:solidFill>
                <a:schemeClr val="tx1"/>
              </a:solidFill>
              <a:prstDash val="sysDot"/>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88078" name="Picture 14"/>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08" y="2496"/>
              <a:ext cx="130" cy="133"/>
            </a:xfrm>
            <a:prstGeom prst="rect">
              <a:avLst/>
            </a:prstGeom>
            <a:noFill/>
            <a:extLst>
              <a:ext uri="{909E8E84-426E-40dd-AFC4-6F175D3DCCD1}">
                <a14:hiddenFill xmlns="" xmlns:a14="http://schemas.microsoft.com/office/drawing/2010/main">
                  <a:solidFill>
                    <a:srgbClr val="00CC99"/>
                  </a:solidFill>
                </a14:hiddenFill>
              </a:ext>
            </a:extLst>
          </p:spPr>
        </p:pic>
      </p:grpSp>
      <p:grpSp>
        <p:nvGrpSpPr>
          <p:cNvPr id="88079" name="Group 15"/>
          <p:cNvGrpSpPr>
            <a:grpSpLocks/>
          </p:cNvGrpSpPr>
          <p:nvPr/>
        </p:nvGrpSpPr>
        <p:grpSpPr bwMode="auto">
          <a:xfrm>
            <a:off x="3048000" y="2863850"/>
            <a:ext cx="603250" cy="685800"/>
            <a:chOff x="2064" y="1632"/>
            <a:chExt cx="380" cy="432"/>
          </a:xfrm>
        </p:grpSpPr>
        <p:grpSp>
          <p:nvGrpSpPr>
            <p:cNvPr id="88080" name="Group 16"/>
            <p:cNvGrpSpPr>
              <a:grpSpLocks/>
            </p:cNvGrpSpPr>
            <p:nvPr/>
          </p:nvGrpSpPr>
          <p:grpSpPr bwMode="auto">
            <a:xfrm flipV="1">
              <a:off x="2064" y="1722"/>
              <a:ext cx="380" cy="342"/>
              <a:chOff x="2116" y="2874"/>
              <a:chExt cx="380" cy="342"/>
            </a:xfrm>
          </p:grpSpPr>
          <p:sp>
            <p:nvSpPr>
              <p:cNvPr id="88081" name="Freeform 17"/>
              <p:cNvSpPr>
                <a:spLocks/>
              </p:cNvSpPr>
              <p:nvPr/>
            </p:nvSpPr>
            <p:spPr bwMode="auto">
              <a:xfrm>
                <a:off x="2116" y="2874"/>
                <a:ext cx="380" cy="342"/>
              </a:xfrm>
              <a:custGeom>
                <a:avLst/>
                <a:gdLst>
                  <a:gd name="T0" fmla="*/ 0 w 380"/>
                  <a:gd name="T1" fmla="*/ 57 h 342"/>
                  <a:gd name="T2" fmla="*/ 224 w 380"/>
                  <a:gd name="T3" fmla="*/ 333 h 342"/>
                  <a:gd name="T4" fmla="*/ 380 w 380"/>
                  <a:gd name="T5" fmla="*/ 0 h 342"/>
                </a:gdLst>
                <a:ahLst/>
                <a:cxnLst>
                  <a:cxn ang="0">
                    <a:pos x="T0" y="T1"/>
                  </a:cxn>
                  <a:cxn ang="0">
                    <a:pos x="T2" y="T3"/>
                  </a:cxn>
                  <a:cxn ang="0">
                    <a:pos x="T4" y="T5"/>
                  </a:cxn>
                </a:cxnLst>
                <a:rect l="0" t="0" r="r" b="b"/>
                <a:pathLst>
                  <a:path w="380" h="342">
                    <a:moveTo>
                      <a:pt x="0" y="57"/>
                    </a:moveTo>
                    <a:cubicBezTo>
                      <a:pt x="37" y="103"/>
                      <a:pt x="161" y="342"/>
                      <a:pt x="224" y="333"/>
                    </a:cubicBezTo>
                    <a:cubicBezTo>
                      <a:pt x="287" y="324"/>
                      <a:pt x="308" y="226"/>
                      <a:pt x="380" y="0"/>
                    </a:cubicBezTo>
                  </a:path>
                </a:pathLst>
              </a:custGeom>
              <a:noFill/>
              <a:ln w="25400" cap="flat" cmpd="sng">
                <a:solidFill>
                  <a:schemeClr val="tx1"/>
                </a:solidFill>
                <a:prstDash val="sysDot"/>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8082" name="Rectangle 18"/>
              <p:cNvSpPr>
                <a:spLocks noChangeArrowheads="1"/>
              </p:cNvSpPr>
              <p:nvPr/>
            </p:nvSpPr>
            <p:spPr bwMode="auto">
              <a:xfrm>
                <a:off x="2160" y="301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8083" name="Rectangle 19"/>
              <p:cNvSpPr>
                <a:spLocks noChangeArrowheads="1"/>
              </p:cNvSpPr>
              <p:nvPr/>
            </p:nvSpPr>
            <p:spPr bwMode="auto">
              <a:xfrm>
                <a:off x="2405" y="3018"/>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88084" name="Picture 20"/>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08" y="1632"/>
              <a:ext cx="130" cy="133"/>
            </a:xfrm>
            <a:prstGeom prst="rect">
              <a:avLst/>
            </a:prstGeom>
            <a:noFill/>
            <a:extLst>
              <a:ext uri="{909E8E84-426E-40dd-AFC4-6F175D3DCCD1}">
                <a14:hiddenFill xmlns="" xmlns:a14="http://schemas.microsoft.com/office/drawing/2010/main">
                  <a:solidFill>
                    <a:srgbClr val="00CC99"/>
                  </a:solidFill>
                </a14:hiddenFill>
              </a:ext>
            </a:extLst>
          </p:spPr>
        </p:pic>
      </p:grpSp>
      <p:grpSp>
        <p:nvGrpSpPr>
          <p:cNvPr id="88085" name="Group 21"/>
          <p:cNvGrpSpPr>
            <a:grpSpLocks/>
          </p:cNvGrpSpPr>
          <p:nvPr/>
        </p:nvGrpSpPr>
        <p:grpSpPr bwMode="auto">
          <a:xfrm>
            <a:off x="4038600" y="2559050"/>
            <a:ext cx="1066800" cy="1143000"/>
            <a:chOff x="2880" y="1440"/>
            <a:chExt cx="672" cy="720"/>
          </a:xfrm>
        </p:grpSpPr>
        <p:sp>
          <p:nvSpPr>
            <p:cNvPr id="88086" name="Oval 22"/>
            <p:cNvSpPr>
              <a:spLocks noChangeArrowheads="1"/>
            </p:cNvSpPr>
            <p:nvPr/>
          </p:nvSpPr>
          <p:spPr bwMode="auto">
            <a:xfrm>
              <a:off x="2880" y="1440"/>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087" name="Picture 23"/>
            <p:cNvPicPr>
              <a:picLocks noChangeAspect="1" noChangeArrowheads="1"/>
            </p:cNvPicPr>
            <p:nvPr/>
          </p:nvPicPr>
          <p:blipFill>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a:stretch>
              <a:fillRect/>
            </a:stretch>
          </p:blipFill>
          <p:spPr bwMode="auto">
            <a:xfrm>
              <a:off x="3155" y="1748"/>
              <a:ext cx="139" cy="124"/>
            </a:xfrm>
            <a:prstGeom prst="rect">
              <a:avLst/>
            </a:prstGeom>
            <a:solidFill>
              <a:srgbClr val="0033CC">
                <a:alpha val="50000"/>
              </a:srgbClr>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88088" name="Group 24"/>
          <p:cNvGrpSpPr>
            <a:grpSpLocks/>
          </p:cNvGrpSpPr>
          <p:nvPr/>
        </p:nvGrpSpPr>
        <p:grpSpPr bwMode="auto">
          <a:xfrm>
            <a:off x="4038600" y="4572000"/>
            <a:ext cx="1066800" cy="1143000"/>
            <a:chOff x="2544" y="2880"/>
            <a:chExt cx="672" cy="720"/>
          </a:xfrm>
        </p:grpSpPr>
        <p:sp>
          <p:nvSpPr>
            <p:cNvPr id="88089" name="Oval 25"/>
            <p:cNvSpPr>
              <a:spLocks noChangeArrowheads="1"/>
            </p:cNvSpPr>
            <p:nvPr/>
          </p:nvSpPr>
          <p:spPr bwMode="auto">
            <a:xfrm>
              <a:off x="2544" y="2880"/>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090" name="Picture 26"/>
            <p:cNvPicPr>
              <a:picLocks noChangeAspect="1" noChangeArrowheads="1"/>
            </p:cNvPicPr>
            <p:nvPr/>
          </p:nvPicPr>
          <p:blipFill>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a:stretch>
              <a:fillRect/>
            </a:stretch>
          </p:blipFill>
          <p:spPr bwMode="auto">
            <a:xfrm>
              <a:off x="2819" y="3188"/>
              <a:ext cx="139" cy="124"/>
            </a:xfrm>
            <a:prstGeom prst="rect">
              <a:avLst/>
            </a:prstGeom>
            <a:solidFill>
              <a:srgbClr val="0033CC">
                <a:alpha val="50000"/>
              </a:srgbClr>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8091" name="Oval 27"/>
            <p:cNvSpPr>
              <a:spLocks noChangeArrowheads="1"/>
            </p:cNvSpPr>
            <p:nvPr/>
          </p:nvSpPr>
          <p:spPr bwMode="auto">
            <a:xfrm>
              <a:off x="2736" y="3120"/>
              <a:ext cx="288" cy="288"/>
            </a:xfrm>
            <a:prstGeom prst="ellipse">
              <a:avLst/>
            </a:pr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grpSp>
        <p:nvGrpSpPr>
          <p:cNvPr id="88092" name="Group 28"/>
          <p:cNvGrpSpPr>
            <a:grpSpLocks/>
          </p:cNvGrpSpPr>
          <p:nvPr/>
        </p:nvGrpSpPr>
        <p:grpSpPr bwMode="auto">
          <a:xfrm>
            <a:off x="5257800" y="4578350"/>
            <a:ext cx="1066800" cy="1143000"/>
            <a:chOff x="3744" y="2400"/>
            <a:chExt cx="672" cy="720"/>
          </a:xfrm>
        </p:grpSpPr>
        <p:sp>
          <p:nvSpPr>
            <p:cNvPr id="88093" name="Oval 29"/>
            <p:cNvSpPr>
              <a:spLocks noChangeArrowheads="1"/>
            </p:cNvSpPr>
            <p:nvPr/>
          </p:nvSpPr>
          <p:spPr bwMode="auto">
            <a:xfrm>
              <a:off x="3744" y="2400"/>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094" name="Picture 30"/>
            <p:cNvPicPr>
              <a:picLocks noChangeAspect="1" noChangeArrowheads="1"/>
            </p:cNvPicPr>
            <p:nvPr/>
          </p:nvPicPr>
          <p:blipFill>
            <a:blip r:embed="rId4">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021" y="2699"/>
              <a:ext cx="130" cy="133"/>
            </a:xfrm>
            <a:prstGeom prst="rect">
              <a:avLst/>
            </a:prstGeom>
            <a:solidFill>
              <a:srgbClr val="0033CC">
                <a:alpha val="50000"/>
              </a:srgbClr>
            </a:solidFill>
          </p:spPr>
        </p:pic>
      </p:grpSp>
      <p:grpSp>
        <p:nvGrpSpPr>
          <p:cNvPr id="88095" name="Group 31"/>
          <p:cNvGrpSpPr>
            <a:grpSpLocks/>
          </p:cNvGrpSpPr>
          <p:nvPr/>
        </p:nvGrpSpPr>
        <p:grpSpPr bwMode="auto">
          <a:xfrm>
            <a:off x="5257800" y="2590800"/>
            <a:ext cx="1066800" cy="1143000"/>
            <a:chOff x="3312" y="1612"/>
            <a:chExt cx="672" cy="720"/>
          </a:xfrm>
        </p:grpSpPr>
        <p:sp>
          <p:nvSpPr>
            <p:cNvPr id="88096" name="Oval 32"/>
            <p:cNvSpPr>
              <a:spLocks noChangeArrowheads="1"/>
            </p:cNvSpPr>
            <p:nvPr/>
          </p:nvSpPr>
          <p:spPr bwMode="auto">
            <a:xfrm>
              <a:off x="3312" y="1612"/>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097" name="Picture 33"/>
            <p:cNvPicPr>
              <a:picLocks noChangeAspect="1" noChangeArrowheads="1"/>
            </p:cNvPicPr>
            <p:nvPr/>
          </p:nvPicPr>
          <p:blipFill>
            <a:blip r:embed="rId4">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3589" y="1911"/>
              <a:ext cx="130" cy="133"/>
            </a:xfrm>
            <a:prstGeom prst="rect">
              <a:avLst/>
            </a:prstGeom>
            <a:solidFill>
              <a:srgbClr val="0033CC">
                <a:alpha val="50000"/>
              </a:srgbClr>
            </a:solidFill>
          </p:spPr>
        </p:pic>
        <p:sp>
          <p:nvSpPr>
            <p:cNvPr id="88098" name="Oval 34"/>
            <p:cNvSpPr>
              <a:spLocks noChangeArrowheads="1"/>
            </p:cNvSpPr>
            <p:nvPr/>
          </p:nvSpPr>
          <p:spPr bwMode="auto">
            <a:xfrm>
              <a:off x="3504" y="1852"/>
              <a:ext cx="288" cy="288"/>
            </a:xfrm>
            <a:prstGeom prst="ellipse">
              <a:avLst/>
            </a:pr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sp>
        <p:nvSpPr>
          <p:cNvPr id="88099" name="Rectangle 35"/>
          <p:cNvSpPr>
            <a:spLocks noChangeArrowheads="1"/>
          </p:cNvSpPr>
          <p:nvPr/>
        </p:nvSpPr>
        <p:spPr bwMode="auto">
          <a:xfrm>
            <a:off x="2971800" y="2025650"/>
            <a:ext cx="3314129" cy="4616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a:solidFill>
                  <a:srgbClr val="000000"/>
                </a:solidFill>
                <a:latin typeface="+mn-lt"/>
              </a:rPr>
              <a:t>Isopoints, Isocontours</a:t>
            </a:r>
          </a:p>
        </p:txBody>
      </p:sp>
      <p:sp>
        <p:nvSpPr>
          <p:cNvPr id="88100" name="Rectangle 36"/>
          <p:cNvSpPr>
            <a:spLocks noChangeArrowheads="1"/>
          </p:cNvSpPr>
          <p:nvPr/>
        </p:nvSpPr>
        <p:spPr bwMode="auto">
          <a:xfrm>
            <a:off x="1115616" y="6021288"/>
            <a:ext cx="7521611" cy="400110"/>
          </a:xfrm>
          <a:prstGeom prst="rect">
            <a:avLst/>
          </a:prstGeom>
          <a:noFill/>
          <a:ln w="15875">
            <a:solidFill>
              <a:srgbClr val="993300"/>
            </a:solidFill>
            <a:miter lim="800000"/>
            <a:headEnd/>
            <a:tailEnd/>
          </a:ln>
          <a:extLst>
            <a:ext uri="{909E8E84-426E-40dd-AFC4-6F175D3DCCD1}">
              <a14:hiddenFill xmlns="" xmlns:a14="http://schemas.microsoft.com/office/drawing/2010/main">
                <a:solidFill>
                  <a:schemeClr val="accent1"/>
                </a:solidFill>
              </a14:hiddenFill>
            </a:ext>
          </a:extLst>
        </p:spPr>
        <p:txBody>
          <a:bodyPr wrap="none">
            <a:spAutoFit/>
          </a:bodyPr>
          <a:lstStyle/>
          <a:p>
            <a:r>
              <a:rPr lang="en-US" sz="2000" dirty="0">
                <a:latin typeface="+mn-lt"/>
              </a:rPr>
              <a:t>Topology of level set changes upon passing a critical value</a:t>
            </a:r>
          </a:p>
        </p:txBody>
      </p:sp>
      <p:grpSp>
        <p:nvGrpSpPr>
          <p:cNvPr id="88101" name="Group 37"/>
          <p:cNvGrpSpPr>
            <a:grpSpLocks/>
          </p:cNvGrpSpPr>
          <p:nvPr/>
        </p:nvGrpSpPr>
        <p:grpSpPr bwMode="auto">
          <a:xfrm>
            <a:off x="6477000" y="4191000"/>
            <a:ext cx="1066800" cy="1828800"/>
            <a:chOff x="4080" y="2640"/>
            <a:chExt cx="672" cy="1152"/>
          </a:xfrm>
        </p:grpSpPr>
        <p:sp>
          <p:nvSpPr>
            <p:cNvPr id="88102" name="Oval 38"/>
            <p:cNvSpPr>
              <a:spLocks noChangeArrowheads="1"/>
            </p:cNvSpPr>
            <p:nvPr/>
          </p:nvSpPr>
          <p:spPr bwMode="auto">
            <a:xfrm>
              <a:off x="4080" y="2856"/>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103" name="Picture 39"/>
            <p:cNvPicPr>
              <a:picLocks noChangeAspect="1" noChangeArrowheads="1"/>
            </p:cNvPicPr>
            <p:nvPr/>
          </p:nvPicPr>
          <p:blipFill>
            <a:blip r:embed="rId5">
              <a:clrChange>
                <a:clrFrom>
                  <a:srgbClr val="FAFEFF"/>
                </a:clrFrom>
                <a:clrTo>
                  <a:srgbClr val="FAFEFF">
                    <a:alpha val="0"/>
                  </a:srgbClr>
                </a:clrTo>
              </a:clrChange>
              <a:lum bright="6000" contrast="-30000"/>
              <a:alphaModFix amt="50000"/>
              <a:extLst>
                <a:ext uri="{28A0092B-C50C-407E-A947-70E740481C1C}">
                  <a14:useLocalDpi xmlns:a14="http://schemas.microsoft.com/office/drawing/2010/main" val="0"/>
                </a:ext>
              </a:extLst>
            </a:blip>
            <a:srcRect/>
            <a:stretch>
              <a:fillRect/>
            </a:stretch>
          </p:blipFill>
          <p:spPr bwMode="auto">
            <a:xfrm rot="-5400000">
              <a:off x="4346" y="3145"/>
              <a:ext cx="201" cy="181"/>
            </a:xfrm>
            <a:prstGeom prst="rect">
              <a:avLst/>
            </a:prstGeom>
            <a:solidFill>
              <a:srgbClr val="0033CC">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88104" name="Freeform 40"/>
            <p:cNvSpPr>
              <a:spLocks/>
            </p:cNvSpPr>
            <p:nvPr/>
          </p:nvSpPr>
          <p:spPr bwMode="auto">
            <a:xfrm>
              <a:off x="4232" y="3335"/>
              <a:ext cx="352" cy="185"/>
            </a:xfrm>
            <a:custGeom>
              <a:avLst/>
              <a:gdLst>
                <a:gd name="T0" fmla="*/ 0 w 352"/>
                <a:gd name="T1" fmla="*/ 177 h 185"/>
                <a:gd name="T2" fmla="*/ 200 w 352"/>
                <a:gd name="T3" fmla="*/ 1 h 185"/>
                <a:gd name="T4" fmla="*/ 352 w 352"/>
                <a:gd name="T5" fmla="*/ 185 h 185"/>
              </a:gdLst>
              <a:ahLst/>
              <a:cxnLst>
                <a:cxn ang="0">
                  <a:pos x="T0" y="T1"/>
                </a:cxn>
                <a:cxn ang="0">
                  <a:pos x="T2" y="T3"/>
                </a:cxn>
                <a:cxn ang="0">
                  <a:pos x="T4" y="T5"/>
                </a:cxn>
              </a:cxnLst>
              <a:rect l="0" t="0" r="r" b="b"/>
              <a:pathLst>
                <a:path w="352" h="185">
                  <a:moveTo>
                    <a:pt x="0" y="177"/>
                  </a:moveTo>
                  <a:cubicBezTo>
                    <a:pt x="33" y="149"/>
                    <a:pt x="141" y="0"/>
                    <a:pt x="200" y="1"/>
                  </a:cubicBezTo>
                  <a:cubicBezTo>
                    <a:pt x="259" y="2"/>
                    <a:pt x="320" y="147"/>
                    <a:pt x="352" y="185"/>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05" name="Freeform 41"/>
            <p:cNvSpPr>
              <a:spLocks/>
            </p:cNvSpPr>
            <p:nvPr/>
          </p:nvSpPr>
          <p:spPr bwMode="auto">
            <a:xfrm>
              <a:off x="4240" y="2904"/>
              <a:ext cx="336" cy="219"/>
            </a:xfrm>
            <a:custGeom>
              <a:avLst/>
              <a:gdLst>
                <a:gd name="T0" fmla="*/ 336 w 336"/>
                <a:gd name="T1" fmla="*/ 0 h 219"/>
                <a:gd name="T2" fmla="*/ 192 w 336"/>
                <a:gd name="T3" fmla="*/ 216 h 219"/>
                <a:gd name="T4" fmla="*/ 0 w 336"/>
                <a:gd name="T5" fmla="*/ 16 h 219"/>
              </a:gdLst>
              <a:ahLst/>
              <a:cxnLst>
                <a:cxn ang="0">
                  <a:pos x="T0" y="T1"/>
                </a:cxn>
                <a:cxn ang="0">
                  <a:pos x="T2" y="T3"/>
                </a:cxn>
                <a:cxn ang="0">
                  <a:pos x="T4" y="T5"/>
                </a:cxn>
              </a:cxnLst>
              <a:rect l="0" t="0" r="r" b="b"/>
              <a:pathLst>
                <a:path w="336" h="219">
                  <a:moveTo>
                    <a:pt x="336" y="0"/>
                  </a:moveTo>
                  <a:cubicBezTo>
                    <a:pt x="312" y="35"/>
                    <a:pt x="248" y="213"/>
                    <a:pt x="192" y="216"/>
                  </a:cubicBezTo>
                  <a:cubicBezTo>
                    <a:pt x="136" y="219"/>
                    <a:pt x="40" y="58"/>
                    <a:pt x="0" y="16"/>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06" name="Freeform 42"/>
            <p:cNvSpPr>
              <a:spLocks/>
            </p:cNvSpPr>
            <p:nvPr/>
          </p:nvSpPr>
          <p:spPr bwMode="auto">
            <a:xfrm>
              <a:off x="4168" y="2640"/>
              <a:ext cx="408" cy="264"/>
            </a:xfrm>
            <a:custGeom>
              <a:avLst/>
              <a:gdLst>
                <a:gd name="T0" fmla="*/ 56 w 408"/>
                <a:gd name="T1" fmla="*/ 264 h 264"/>
                <a:gd name="T2" fmla="*/ 8 w 408"/>
                <a:gd name="T3" fmla="*/ 168 h 264"/>
                <a:gd name="T4" fmla="*/ 104 w 408"/>
                <a:gd name="T5" fmla="*/ 24 h 264"/>
                <a:gd name="T6" fmla="*/ 296 w 408"/>
                <a:gd name="T7" fmla="*/ 24 h 264"/>
                <a:gd name="T8" fmla="*/ 392 w 408"/>
                <a:gd name="T9" fmla="*/ 72 h 264"/>
                <a:gd name="T10" fmla="*/ 392 w 408"/>
                <a:gd name="T11" fmla="*/ 264 h 264"/>
              </a:gdLst>
              <a:ahLst/>
              <a:cxnLst>
                <a:cxn ang="0">
                  <a:pos x="T0" y="T1"/>
                </a:cxn>
                <a:cxn ang="0">
                  <a:pos x="T2" y="T3"/>
                </a:cxn>
                <a:cxn ang="0">
                  <a:pos x="T4" y="T5"/>
                </a:cxn>
                <a:cxn ang="0">
                  <a:pos x="T6" y="T7"/>
                </a:cxn>
                <a:cxn ang="0">
                  <a:pos x="T8" y="T9"/>
                </a:cxn>
                <a:cxn ang="0">
                  <a:pos x="T10" y="T11"/>
                </a:cxn>
              </a:cxnLst>
              <a:rect l="0" t="0" r="r" b="b"/>
              <a:pathLst>
                <a:path w="408" h="264">
                  <a:moveTo>
                    <a:pt x="56" y="264"/>
                  </a:moveTo>
                  <a:cubicBezTo>
                    <a:pt x="28" y="236"/>
                    <a:pt x="0" y="208"/>
                    <a:pt x="8" y="168"/>
                  </a:cubicBezTo>
                  <a:cubicBezTo>
                    <a:pt x="16" y="128"/>
                    <a:pt x="56" y="48"/>
                    <a:pt x="104" y="24"/>
                  </a:cubicBezTo>
                  <a:cubicBezTo>
                    <a:pt x="152" y="0"/>
                    <a:pt x="248" y="16"/>
                    <a:pt x="296" y="24"/>
                  </a:cubicBezTo>
                  <a:cubicBezTo>
                    <a:pt x="344" y="32"/>
                    <a:pt x="376" y="32"/>
                    <a:pt x="392" y="72"/>
                  </a:cubicBezTo>
                  <a:cubicBezTo>
                    <a:pt x="408" y="112"/>
                    <a:pt x="400" y="188"/>
                    <a:pt x="392" y="264"/>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07" name="Freeform 43"/>
            <p:cNvSpPr>
              <a:spLocks/>
            </p:cNvSpPr>
            <p:nvPr/>
          </p:nvSpPr>
          <p:spPr bwMode="auto">
            <a:xfrm>
              <a:off x="4176" y="3528"/>
              <a:ext cx="416" cy="264"/>
            </a:xfrm>
            <a:custGeom>
              <a:avLst/>
              <a:gdLst>
                <a:gd name="T0" fmla="*/ 54 w 416"/>
                <a:gd name="T1" fmla="*/ 0 h 264"/>
                <a:gd name="T2" fmla="*/ 8 w 416"/>
                <a:gd name="T3" fmla="*/ 96 h 264"/>
                <a:gd name="T4" fmla="*/ 100 w 416"/>
                <a:gd name="T5" fmla="*/ 240 h 264"/>
                <a:gd name="T6" fmla="*/ 284 w 416"/>
                <a:gd name="T7" fmla="*/ 240 h 264"/>
                <a:gd name="T8" fmla="*/ 377 w 416"/>
                <a:gd name="T9" fmla="*/ 192 h 264"/>
                <a:gd name="T10" fmla="*/ 416 w 416"/>
                <a:gd name="T11" fmla="*/ 0 h 264"/>
              </a:gdLst>
              <a:ahLst/>
              <a:cxnLst>
                <a:cxn ang="0">
                  <a:pos x="T0" y="T1"/>
                </a:cxn>
                <a:cxn ang="0">
                  <a:pos x="T2" y="T3"/>
                </a:cxn>
                <a:cxn ang="0">
                  <a:pos x="T4" y="T5"/>
                </a:cxn>
                <a:cxn ang="0">
                  <a:pos x="T6" y="T7"/>
                </a:cxn>
                <a:cxn ang="0">
                  <a:pos x="T8" y="T9"/>
                </a:cxn>
                <a:cxn ang="0">
                  <a:pos x="T10" y="T11"/>
                </a:cxn>
              </a:cxnLst>
              <a:rect l="0" t="0" r="r" b="b"/>
              <a:pathLst>
                <a:path w="416" h="264">
                  <a:moveTo>
                    <a:pt x="54" y="0"/>
                  </a:moveTo>
                  <a:cubicBezTo>
                    <a:pt x="27" y="28"/>
                    <a:pt x="0" y="56"/>
                    <a:pt x="8" y="96"/>
                  </a:cubicBezTo>
                  <a:cubicBezTo>
                    <a:pt x="15" y="136"/>
                    <a:pt x="54" y="216"/>
                    <a:pt x="100" y="240"/>
                  </a:cubicBezTo>
                  <a:cubicBezTo>
                    <a:pt x="146" y="264"/>
                    <a:pt x="238" y="248"/>
                    <a:pt x="284" y="240"/>
                  </a:cubicBezTo>
                  <a:cubicBezTo>
                    <a:pt x="331" y="232"/>
                    <a:pt x="355" y="232"/>
                    <a:pt x="377" y="192"/>
                  </a:cubicBezTo>
                  <a:cubicBezTo>
                    <a:pt x="399" y="152"/>
                    <a:pt x="408" y="40"/>
                    <a:pt x="416" y="0"/>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sp>
        <p:nvSpPr>
          <p:cNvPr id="88108" name="Rectangle 44"/>
          <p:cNvSpPr>
            <a:spLocks noChangeArrowheads="1"/>
          </p:cNvSpPr>
          <p:nvPr/>
        </p:nvSpPr>
        <p:spPr bwMode="auto">
          <a:xfrm>
            <a:off x="685800" y="4768850"/>
            <a:ext cx="1371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pPr>
            <a:r>
              <a:rPr lang="en-US" sz="3200">
                <a:latin typeface="Century Gothic" charset="0"/>
                <a:ea typeface="Osaka" charset="0"/>
                <a:cs typeface="Osaka" charset="0"/>
              </a:rPr>
              <a:t>After</a:t>
            </a:r>
          </a:p>
        </p:txBody>
      </p:sp>
      <p:grpSp>
        <p:nvGrpSpPr>
          <p:cNvPr id="88109" name="Group 45"/>
          <p:cNvGrpSpPr>
            <a:grpSpLocks/>
          </p:cNvGrpSpPr>
          <p:nvPr/>
        </p:nvGrpSpPr>
        <p:grpSpPr bwMode="auto">
          <a:xfrm>
            <a:off x="7683500" y="4594225"/>
            <a:ext cx="1333500" cy="1196975"/>
            <a:chOff x="4840" y="2894"/>
            <a:chExt cx="840" cy="754"/>
          </a:xfrm>
        </p:grpSpPr>
        <p:pic>
          <p:nvPicPr>
            <p:cNvPr id="88110" name="Picture 46"/>
            <p:cNvPicPr>
              <a:picLocks noChangeAspect="1" noChangeArrowheads="1"/>
            </p:cNvPicPr>
            <p:nvPr/>
          </p:nvPicPr>
          <p:blipFill>
            <a:blip r:embed="rId5">
              <a:clrChange>
                <a:clrFrom>
                  <a:srgbClr val="FAFEFF"/>
                </a:clrFrom>
                <a:clrTo>
                  <a:srgbClr val="FAFEFF">
                    <a:alpha val="0"/>
                  </a:srgbClr>
                </a:clrTo>
              </a:clrChange>
              <a:lum bright="6000" contrast="-30000"/>
              <a:alphaModFix amt="50000"/>
              <a:extLst>
                <a:ext uri="{28A0092B-C50C-407E-A947-70E740481C1C}">
                  <a14:useLocalDpi xmlns:a14="http://schemas.microsoft.com/office/drawing/2010/main" val="0"/>
                </a:ext>
              </a:extLst>
            </a:blip>
            <a:srcRect/>
            <a:stretch>
              <a:fillRect/>
            </a:stretch>
          </p:blipFill>
          <p:spPr bwMode="auto">
            <a:xfrm rot="-10800000">
              <a:off x="5155" y="3187"/>
              <a:ext cx="201" cy="181"/>
            </a:xfrm>
            <a:prstGeom prst="rect">
              <a:avLst/>
            </a:prstGeom>
            <a:solidFill>
              <a:srgbClr val="0033CC">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pic>
        <p:grpSp>
          <p:nvGrpSpPr>
            <p:cNvPr id="88111" name="Group 47"/>
            <p:cNvGrpSpPr>
              <a:grpSpLocks/>
            </p:cNvGrpSpPr>
            <p:nvPr/>
          </p:nvGrpSpPr>
          <p:grpSpPr bwMode="auto">
            <a:xfrm>
              <a:off x="4840" y="2894"/>
              <a:ext cx="840" cy="754"/>
              <a:chOff x="4840" y="2894"/>
              <a:chExt cx="840" cy="754"/>
            </a:xfrm>
          </p:grpSpPr>
          <p:sp>
            <p:nvSpPr>
              <p:cNvPr id="88112" name="Oval 48"/>
              <p:cNvSpPr>
                <a:spLocks noChangeArrowheads="1"/>
              </p:cNvSpPr>
              <p:nvPr/>
            </p:nvSpPr>
            <p:spPr bwMode="auto">
              <a:xfrm rot="-21600000">
                <a:off x="4920" y="2928"/>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sp>
            <p:nvSpPr>
              <p:cNvPr id="88113" name="Freeform 49"/>
              <p:cNvSpPr>
                <a:spLocks/>
              </p:cNvSpPr>
              <p:nvPr/>
            </p:nvSpPr>
            <p:spPr bwMode="auto">
              <a:xfrm rot="-21600000">
                <a:off x="5073" y="3406"/>
                <a:ext cx="352" cy="185"/>
              </a:xfrm>
              <a:custGeom>
                <a:avLst/>
                <a:gdLst>
                  <a:gd name="T0" fmla="*/ 0 w 352"/>
                  <a:gd name="T1" fmla="*/ 177 h 185"/>
                  <a:gd name="T2" fmla="*/ 200 w 352"/>
                  <a:gd name="T3" fmla="*/ 1 h 185"/>
                  <a:gd name="T4" fmla="*/ 352 w 352"/>
                  <a:gd name="T5" fmla="*/ 185 h 185"/>
                </a:gdLst>
                <a:ahLst/>
                <a:cxnLst>
                  <a:cxn ang="0">
                    <a:pos x="T0" y="T1"/>
                  </a:cxn>
                  <a:cxn ang="0">
                    <a:pos x="T2" y="T3"/>
                  </a:cxn>
                  <a:cxn ang="0">
                    <a:pos x="T4" y="T5"/>
                  </a:cxn>
                </a:cxnLst>
                <a:rect l="0" t="0" r="r" b="b"/>
                <a:pathLst>
                  <a:path w="352" h="185">
                    <a:moveTo>
                      <a:pt x="0" y="177"/>
                    </a:moveTo>
                    <a:cubicBezTo>
                      <a:pt x="33" y="149"/>
                      <a:pt x="141" y="0"/>
                      <a:pt x="200" y="1"/>
                    </a:cubicBezTo>
                    <a:cubicBezTo>
                      <a:pt x="259" y="2"/>
                      <a:pt x="320" y="147"/>
                      <a:pt x="352" y="185"/>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14" name="Freeform 50"/>
              <p:cNvSpPr>
                <a:spLocks/>
              </p:cNvSpPr>
              <p:nvPr/>
            </p:nvSpPr>
            <p:spPr bwMode="auto">
              <a:xfrm rot="-21600000">
                <a:off x="5081" y="2975"/>
                <a:ext cx="336" cy="219"/>
              </a:xfrm>
              <a:custGeom>
                <a:avLst/>
                <a:gdLst>
                  <a:gd name="T0" fmla="*/ 336 w 336"/>
                  <a:gd name="T1" fmla="*/ 0 h 219"/>
                  <a:gd name="T2" fmla="*/ 192 w 336"/>
                  <a:gd name="T3" fmla="*/ 216 h 219"/>
                  <a:gd name="T4" fmla="*/ 0 w 336"/>
                  <a:gd name="T5" fmla="*/ 16 h 219"/>
                </a:gdLst>
                <a:ahLst/>
                <a:cxnLst>
                  <a:cxn ang="0">
                    <a:pos x="T0" y="T1"/>
                  </a:cxn>
                  <a:cxn ang="0">
                    <a:pos x="T2" y="T3"/>
                  </a:cxn>
                  <a:cxn ang="0">
                    <a:pos x="T4" y="T5"/>
                  </a:cxn>
                </a:cxnLst>
                <a:rect l="0" t="0" r="r" b="b"/>
                <a:pathLst>
                  <a:path w="336" h="219">
                    <a:moveTo>
                      <a:pt x="336" y="0"/>
                    </a:moveTo>
                    <a:cubicBezTo>
                      <a:pt x="312" y="35"/>
                      <a:pt x="248" y="213"/>
                      <a:pt x="192" y="216"/>
                    </a:cubicBezTo>
                    <a:cubicBezTo>
                      <a:pt x="136" y="219"/>
                      <a:pt x="40" y="58"/>
                      <a:pt x="0" y="16"/>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15" name="Freeform 51"/>
              <p:cNvSpPr>
                <a:spLocks/>
              </p:cNvSpPr>
              <p:nvPr/>
            </p:nvSpPr>
            <p:spPr bwMode="auto">
              <a:xfrm rot="-16200000">
                <a:off x="5188" y="3107"/>
                <a:ext cx="706" cy="279"/>
              </a:xfrm>
              <a:custGeom>
                <a:avLst/>
                <a:gdLst>
                  <a:gd name="T0" fmla="*/ 706 w 706"/>
                  <a:gd name="T1" fmla="*/ 257 h 279"/>
                  <a:gd name="T2" fmla="*/ 610 w 706"/>
                  <a:gd name="T3" fmla="*/ 49 h 279"/>
                  <a:gd name="T4" fmla="*/ 234 w 706"/>
                  <a:gd name="T5" fmla="*/ 25 h 279"/>
                  <a:gd name="T6" fmla="*/ 26 w 706"/>
                  <a:gd name="T7" fmla="*/ 201 h 279"/>
                  <a:gd name="T8" fmla="*/ 80 w 706"/>
                  <a:gd name="T9" fmla="*/ 279 h 279"/>
                </a:gdLst>
                <a:ahLst/>
                <a:cxnLst>
                  <a:cxn ang="0">
                    <a:pos x="T0" y="T1"/>
                  </a:cxn>
                  <a:cxn ang="0">
                    <a:pos x="T2" y="T3"/>
                  </a:cxn>
                  <a:cxn ang="0">
                    <a:pos x="T4" y="T5"/>
                  </a:cxn>
                  <a:cxn ang="0">
                    <a:pos x="T6" y="T7"/>
                  </a:cxn>
                  <a:cxn ang="0">
                    <a:pos x="T8" y="T9"/>
                  </a:cxn>
                </a:cxnLst>
                <a:rect l="0" t="0" r="r" b="b"/>
                <a:pathLst>
                  <a:path w="706" h="279">
                    <a:moveTo>
                      <a:pt x="706" y="257"/>
                    </a:moveTo>
                    <a:cubicBezTo>
                      <a:pt x="690" y="222"/>
                      <a:pt x="689" y="88"/>
                      <a:pt x="610" y="49"/>
                    </a:cubicBezTo>
                    <a:cubicBezTo>
                      <a:pt x="531" y="10"/>
                      <a:pt x="331" y="0"/>
                      <a:pt x="234" y="25"/>
                    </a:cubicBezTo>
                    <a:cubicBezTo>
                      <a:pt x="137" y="50"/>
                      <a:pt x="52" y="159"/>
                      <a:pt x="26" y="201"/>
                    </a:cubicBezTo>
                    <a:cubicBezTo>
                      <a:pt x="0" y="243"/>
                      <a:pt x="69" y="263"/>
                      <a:pt x="80" y="279"/>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16" name="Freeform 52"/>
              <p:cNvSpPr>
                <a:spLocks/>
              </p:cNvSpPr>
              <p:nvPr/>
            </p:nvSpPr>
            <p:spPr bwMode="auto">
              <a:xfrm rot="-16200000">
                <a:off x="4645" y="3163"/>
                <a:ext cx="630" cy="240"/>
              </a:xfrm>
              <a:custGeom>
                <a:avLst/>
                <a:gdLst>
                  <a:gd name="T0" fmla="*/ 630 w 630"/>
                  <a:gd name="T1" fmla="*/ 8 h 240"/>
                  <a:gd name="T2" fmla="*/ 552 w 630"/>
                  <a:gd name="T3" fmla="*/ 184 h 240"/>
                  <a:gd name="T4" fmla="*/ 296 w 630"/>
                  <a:gd name="T5" fmla="*/ 240 h 240"/>
                  <a:gd name="T6" fmla="*/ 80 w 630"/>
                  <a:gd name="T7" fmla="*/ 184 h 240"/>
                  <a:gd name="T8" fmla="*/ 0 w 630"/>
                  <a:gd name="T9" fmla="*/ 0 h 240"/>
                </a:gdLst>
                <a:ahLst/>
                <a:cxnLst>
                  <a:cxn ang="0">
                    <a:pos x="T0" y="T1"/>
                  </a:cxn>
                  <a:cxn ang="0">
                    <a:pos x="T2" y="T3"/>
                  </a:cxn>
                  <a:cxn ang="0">
                    <a:pos x="T4" y="T5"/>
                  </a:cxn>
                  <a:cxn ang="0">
                    <a:pos x="T6" y="T7"/>
                  </a:cxn>
                  <a:cxn ang="0">
                    <a:pos x="T8" y="T9"/>
                  </a:cxn>
                </a:cxnLst>
                <a:rect l="0" t="0" r="r" b="b"/>
                <a:pathLst>
                  <a:path w="630" h="240">
                    <a:moveTo>
                      <a:pt x="630" y="8"/>
                    </a:moveTo>
                    <a:cubicBezTo>
                      <a:pt x="617" y="37"/>
                      <a:pt x="608" y="145"/>
                      <a:pt x="552" y="184"/>
                    </a:cubicBezTo>
                    <a:cubicBezTo>
                      <a:pt x="496" y="223"/>
                      <a:pt x="375" y="240"/>
                      <a:pt x="296" y="240"/>
                    </a:cubicBezTo>
                    <a:cubicBezTo>
                      <a:pt x="217" y="240"/>
                      <a:pt x="129" y="224"/>
                      <a:pt x="80" y="184"/>
                    </a:cubicBezTo>
                    <a:cubicBezTo>
                      <a:pt x="31" y="144"/>
                      <a:pt x="17" y="38"/>
                      <a:pt x="0" y="0"/>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grpSp>
      <p:grpSp>
        <p:nvGrpSpPr>
          <p:cNvPr id="88117" name="Group 53"/>
          <p:cNvGrpSpPr>
            <a:grpSpLocks/>
          </p:cNvGrpSpPr>
          <p:nvPr/>
        </p:nvGrpSpPr>
        <p:grpSpPr bwMode="auto">
          <a:xfrm>
            <a:off x="7618413" y="2590800"/>
            <a:ext cx="1420812" cy="1143000"/>
            <a:chOff x="4799" y="1632"/>
            <a:chExt cx="895" cy="720"/>
          </a:xfrm>
        </p:grpSpPr>
        <p:pic>
          <p:nvPicPr>
            <p:cNvPr id="88118" name="Picture 54"/>
            <p:cNvPicPr>
              <a:picLocks noChangeAspect="1" noChangeArrowheads="1"/>
            </p:cNvPicPr>
            <p:nvPr/>
          </p:nvPicPr>
          <p:blipFill>
            <a:blip r:embed="rId5">
              <a:clrChange>
                <a:clrFrom>
                  <a:srgbClr val="FFFFFF"/>
                </a:clrFrom>
                <a:clrTo>
                  <a:srgbClr val="FFFFFF">
                    <a:alpha val="0"/>
                  </a:srgbClr>
                </a:clrTo>
              </a:clrChange>
              <a:lum bright="6000" contrast="-30000"/>
              <a:alphaModFix amt="50000"/>
              <a:extLst>
                <a:ext uri="{28A0092B-C50C-407E-A947-70E740481C1C}">
                  <a14:useLocalDpi xmlns:a14="http://schemas.microsoft.com/office/drawing/2010/main" val="0"/>
                </a:ext>
              </a:extLst>
            </a:blip>
            <a:srcRect/>
            <a:stretch>
              <a:fillRect/>
            </a:stretch>
          </p:blipFill>
          <p:spPr bwMode="auto">
            <a:xfrm rot="-10800000">
              <a:off x="5166" y="1900"/>
              <a:ext cx="201" cy="181"/>
            </a:xfrm>
            <a:prstGeom prst="rect">
              <a:avLst/>
            </a:prstGeom>
            <a:solidFill>
              <a:srgbClr val="0033CC">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pic>
        <p:grpSp>
          <p:nvGrpSpPr>
            <p:cNvPr id="88119" name="Group 55"/>
            <p:cNvGrpSpPr>
              <a:grpSpLocks/>
            </p:cNvGrpSpPr>
            <p:nvPr/>
          </p:nvGrpSpPr>
          <p:grpSpPr bwMode="auto">
            <a:xfrm>
              <a:off x="4799" y="1632"/>
              <a:ext cx="895" cy="720"/>
              <a:chOff x="4799" y="1632"/>
              <a:chExt cx="895" cy="720"/>
            </a:xfrm>
          </p:grpSpPr>
          <p:sp>
            <p:nvSpPr>
              <p:cNvPr id="88120" name="Oval 56"/>
              <p:cNvSpPr>
                <a:spLocks noChangeArrowheads="1"/>
              </p:cNvSpPr>
              <p:nvPr/>
            </p:nvSpPr>
            <p:spPr bwMode="auto">
              <a:xfrm>
                <a:off x="4906" y="1632"/>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sp>
            <p:nvSpPr>
              <p:cNvPr id="88121" name="Freeform 57"/>
              <p:cNvSpPr>
                <a:spLocks/>
              </p:cNvSpPr>
              <p:nvPr/>
            </p:nvSpPr>
            <p:spPr bwMode="auto">
              <a:xfrm>
                <a:off x="5051" y="1679"/>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22" name="Freeform 58"/>
              <p:cNvSpPr>
                <a:spLocks/>
              </p:cNvSpPr>
              <p:nvPr/>
            </p:nvSpPr>
            <p:spPr bwMode="auto">
              <a:xfrm flipH="1">
                <a:off x="5364" y="1679"/>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23" name="Freeform 59"/>
              <p:cNvSpPr>
                <a:spLocks/>
              </p:cNvSpPr>
              <p:nvPr/>
            </p:nvSpPr>
            <p:spPr bwMode="auto">
              <a:xfrm rot="5400000">
                <a:off x="5231" y="1840"/>
                <a:ext cx="659" cy="267"/>
              </a:xfrm>
              <a:custGeom>
                <a:avLst/>
                <a:gdLst>
                  <a:gd name="T0" fmla="*/ 659 w 659"/>
                  <a:gd name="T1" fmla="*/ 267 h 267"/>
                  <a:gd name="T2" fmla="*/ 563 w 659"/>
                  <a:gd name="T3" fmla="*/ 59 h 267"/>
                  <a:gd name="T4" fmla="*/ 337 w 659"/>
                  <a:gd name="T5" fmla="*/ 2 h 267"/>
                  <a:gd name="T6" fmla="*/ 49 w 659"/>
                  <a:gd name="T7" fmla="*/ 50 h 267"/>
                  <a:gd name="T8" fmla="*/ 41 w 659"/>
                  <a:gd name="T9" fmla="*/ 226 h 267"/>
                </a:gdLst>
                <a:ahLst/>
                <a:cxnLst>
                  <a:cxn ang="0">
                    <a:pos x="T0" y="T1"/>
                  </a:cxn>
                  <a:cxn ang="0">
                    <a:pos x="T2" y="T3"/>
                  </a:cxn>
                  <a:cxn ang="0">
                    <a:pos x="T4" y="T5"/>
                  </a:cxn>
                  <a:cxn ang="0">
                    <a:pos x="T6" y="T7"/>
                  </a:cxn>
                  <a:cxn ang="0">
                    <a:pos x="T8" y="T9"/>
                  </a:cxn>
                </a:cxnLst>
                <a:rect l="0" t="0" r="r" b="b"/>
                <a:pathLst>
                  <a:path w="659" h="267">
                    <a:moveTo>
                      <a:pt x="659" y="267"/>
                    </a:moveTo>
                    <a:cubicBezTo>
                      <a:pt x="643" y="232"/>
                      <a:pt x="617" y="103"/>
                      <a:pt x="563" y="59"/>
                    </a:cubicBezTo>
                    <a:cubicBezTo>
                      <a:pt x="509" y="15"/>
                      <a:pt x="423" y="4"/>
                      <a:pt x="337" y="2"/>
                    </a:cubicBezTo>
                    <a:cubicBezTo>
                      <a:pt x="251" y="0"/>
                      <a:pt x="98" y="13"/>
                      <a:pt x="49" y="50"/>
                    </a:cubicBezTo>
                    <a:cubicBezTo>
                      <a:pt x="0" y="87"/>
                      <a:pt x="43" y="189"/>
                      <a:pt x="41" y="226"/>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24" name="Freeform 60"/>
              <p:cNvSpPr>
                <a:spLocks/>
              </p:cNvSpPr>
              <p:nvPr/>
            </p:nvSpPr>
            <p:spPr bwMode="auto">
              <a:xfrm rot="5400000">
                <a:off x="4624" y="1848"/>
                <a:ext cx="628" cy="277"/>
              </a:xfrm>
              <a:custGeom>
                <a:avLst/>
                <a:gdLst>
                  <a:gd name="T0" fmla="*/ 628 w 628"/>
                  <a:gd name="T1" fmla="*/ 1 h 277"/>
                  <a:gd name="T2" fmla="*/ 532 w 628"/>
                  <a:gd name="T3" fmla="*/ 224 h 277"/>
                  <a:gd name="T4" fmla="*/ 396 w 628"/>
                  <a:gd name="T5" fmla="*/ 256 h 277"/>
                  <a:gd name="T6" fmla="*/ 244 w 628"/>
                  <a:gd name="T7" fmla="*/ 264 h 277"/>
                  <a:gd name="T8" fmla="*/ 36 w 628"/>
                  <a:gd name="T9" fmla="*/ 176 h 277"/>
                  <a:gd name="T10" fmla="*/ 28 w 628"/>
                  <a:gd name="T11" fmla="*/ 0 h 277"/>
                </a:gdLst>
                <a:ahLst/>
                <a:cxnLst>
                  <a:cxn ang="0">
                    <a:pos x="T0" y="T1"/>
                  </a:cxn>
                  <a:cxn ang="0">
                    <a:pos x="T2" y="T3"/>
                  </a:cxn>
                  <a:cxn ang="0">
                    <a:pos x="T4" y="T5"/>
                  </a:cxn>
                  <a:cxn ang="0">
                    <a:pos x="T6" y="T7"/>
                  </a:cxn>
                  <a:cxn ang="0">
                    <a:pos x="T8" y="T9"/>
                  </a:cxn>
                  <a:cxn ang="0">
                    <a:pos x="T10" y="T11"/>
                  </a:cxn>
                </a:cxnLst>
                <a:rect l="0" t="0" r="r" b="b"/>
                <a:pathLst>
                  <a:path w="628" h="277">
                    <a:moveTo>
                      <a:pt x="628" y="1"/>
                    </a:moveTo>
                    <a:cubicBezTo>
                      <a:pt x="612" y="38"/>
                      <a:pt x="571" y="182"/>
                      <a:pt x="532" y="224"/>
                    </a:cubicBezTo>
                    <a:cubicBezTo>
                      <a:pt x="493" y="266"/>
                      <a:pt x="444" y="249"/>
                      <a:pt x="396" y="256"/>
                    </a:cubicBezTo>
                    <a:cubicBezTo>
                      <a:pt x="348" y="263"/>
                      <a:pt x="304" y="277"/>
                      <a:pt x="244" y="264"/>
                    </a:cubicBezTo>
                    <a:cubicBezTo>
                      <a:pt x="184" y="251"/>
                      <a:pt x="72" y="220"/>
                      <a:pt x="36" y="176"/>
                    </a:cubicBezTo>
                    <a:cubicBezTo>
                      <a:pt x="0" y="132"/>
                      <a:pt x="30" y="37"/>
                      <a:pt x="28" y="0"/>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grpSp>
      <p:grpSp>
        <p:nvGrpSpPr>
          <p:cNvPr id="88125" name="Group 61"/>
          <p:cNvGrpSpPr>
            <a:grpSpLocks/>
          </p:cNvGrpSpPr>
          <p:nvPr/>
        </p:nvGrpSpPr>
        <p:grpSpPr bwMode="auto">
          <a:xfrm>
            <a:off x="6477000" y="2171700"/>
            <a:ext cx="1066800" cy="1866900"/>
            <a:chOff x="4080" y="1368"/>
            <a:chExt cx="672" cy="1176"/>
          </a:xfrm>
        </p:grpSpPr>
        <p:sp>
          <p:nvSpPr>
            <p:cNvPr id="88126" name="Freeform 62"/>
            <p:cNvSpPr>
              <a:spLocks/>
            </p:cNvSpPr>
            <p:nvPr/>
          </p:nvSpPr>
          <p:spPr bwMode="auto">
            <a:xfrm>
              <a:off x="4176" y="2280"/>
              <a:ext cx="416" cy="264"/>
            </a:xfrm>
            <a:custGeom>
              <a:avLst/>
              <a:gdLst>
                <a:gd name="T0" fmla="*/ 54 w 416"/>
                <a:gd name="T1" fmla="*/ 0 h 264"/>
                <a:gd name="T2" fmla="*/ 8 w 416"/>
                <a:gd name="T3" fmla="*/ 96 h 264"/>
                <a:gd name="T4" fmla="*/ 100 w 416"/>
                <a:gd name="T5" fmla="*/ 240 h 264"/>
                <a:gd name="T6" fmla="*/ 284 w 416"/>
                <a:gd name="T7" fmla="*/ 240 h 264"/>
                <a:gd name="T8" fmla="*/ 377 w 416"/>
                <a:gd name="T9" fmla="*/ 192 h 264"/>
                <a:gd name="T10" fmla="*/ 416 w 416"/>
                <a:gd name="T11" fmla="*/ 0 h 264"/>
              </a:gdLst>
              <a:ahLst/>
              <a:cxnLst>
                <a:cxn ang="0">
                  <a:pos x="T0" y="T1"/>
                </a:cxn>
                <a:cxn ang="0">
                  <a:pos x="T2" y="T3"/>
                </a:cxn>
                <a:cxn ang="0">
                  <a:pos x="T4" y="T5"/>
                </a:cxn>
                <a:cxn ang="0">
                  <a:pos x="T6" y="T7"/>
                </a:cxn>
                <a:cxn ang="0">
                  <a:pos x="T8" y="T9"/>
                </a:cxn>
                <a:cxn ang="0">
                  <a:pos x="T10" y="T11"/>
                </a:cxn>
              </a:cxnLst>
              <a:rect l="0" t="0" r="r" b="b"/>
              <a:pathLst>
                <a:path w="416" h="264">
                  <a:moveTo>
                    <a:pt x="54" y="0"/>
                  </a:moveTo>
                  <a:cubicBezTo>
                    <a:pt x="27" y="28"/>
                    <a:pt x="0" y="56"/>
                    <a:pt x="8" y="96"/>
                  </a:cubicBezTo>
                  <a:cubicBezTo>
                    <a:pt x="15" y="136"/>
                    <a:pt x="54" y="216"/>
                    <a:pt x="100" y="240"/>
                  </a:cubicBezTo>
                  <a:cubicBezTo>
                    <a:pt x="146" y="264"/>
                    <a:pt x="238" y="248"/>
                    <a:pt x="284" y="240"/>
                  </a:cubicBezTo>
                  <a:cubicBezTo>
                    <a:pt x="331" y="232"/>
                    <a:pt x="355" y="232"/>
                    <a:pt x="377" y="192"/>
                  </a:cubicBezTo>
                  <a:cubicBezTo>
                    <a:pt x="399" y="152"/>
                    <a:pt x="408" y="40"/>
                    <a:pt x="416" y="0"/>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27" name="Freeform 63"/>
            <p:cNvSpPr>
              <a:spLocks/>
            </p:cNvSpPr>
            <p:nvPr/>
          </p:nvSpPr>
          <p:spPr bwMode="auto">
            <a:xfrm>
              <a:off x="4173" y="1368"/>
              <a:ext cx="450" cy="296"/>
            </a:xfrm>
            <a:custGeom>
              <a:avLst/>
              <a:gdLst>
                <a:gd name="T0" fmla="*/ 43 w 450"/>
                <a:gd name="T1" fmla="*/ 288 h 296"/>
                <a:gd name="T2" fmla="*/ 11 w 450"/>
                <a:gd name="T3" fmla="*/ 168 h 296"/>
                <a:gd name="T4" fmla="*/ 107 w 450"/>
                <a:gd name="T5" fmla="*/ 24 h 296"/>
                <a:gd name="T6" fmla="*/ 299 w 450"/>
                <a:gd name="T7" fmla="*/ 24 h 296"/>
                <a:gd name="T8" fmla="*/ 427 w 450"/>
                <a:gd name="T9" fmla="*/ 128 h 296"/>
                <a:gd name="T10" fmla="*/ 435 w 450"/>
                <a:gd name="T11" fmla="*/ 296 h 296"/>
              </a:gdLst>
              <a:ahLst/>
              <a:cxnLst>
                <a:cxn ang="0">
                  <a:pos x="T0" y="T1"/>
                </a:cxn>
                <a:cxn ang="0">
                  <a:pos x="T2" y="T3"/>
                </a:cxn>
                <a:cxn ang="0">
                  <a:pos x="T4" y="T5"/>
                </a:cxn>
                <a:cxn ang="0">
                  <a:pos x="T6" y="T7"/>
                </a:cxn>
                <a:cxn ang="0">
                  <a:pos x="T8" y="T9"/>
                </a:cxn>
                <a:cxn ang="0">
                  <a:pos x="T10" y="T11"/>
                </a:cxn>
              </a:cxnLst>
              <a:rect l="0" t="0" r="r" b="b"/>
              <a:pathLst>
                <a:path w="450" h="296">
                  <a:moveTo>
                    <a:pt x="43" y="288"/>
                  </a:moveTo>
                  <a:cubicBezTo>
                    <a:pt x="36" y="268"/>
                    <a:pt x="0" y="212"/>
                    <a:pt x="11" y="168"/>
                  </a:cubicBezTo>
                  <a:cubicBezTo>
                    <a:pt x="22" y="124"/>
                    <a:pt x="59" y="48"/>
                    <a:pt x="107" y="24"/>
                  </a:cubicBezTo>
                  <a:cubicBezTo>
                    <a:pt x="155" y="0"/>
                    <a:pt x="246" y="7"/>
                    <a:pt x="299" y="24"/>
                  </a:cubicBezTo>
                  <a:cubicBezTo>
                    <a:pt x="352" y="41"/>
                    <a:pt x="404" y="83"/>
                    <a:pt x="427" y="128"/>
                  </a:cubicBezTo>
                  <a:cubicBezTo>
                    <a:pt x="450" y="173"/>
                    <a:pt x="433" y="261"/>
                    <a:pt x="435" y="296"/>
                  </a:cubicBezTo>
                </a:path>
              </a:pathLst>
            </a:custGeom>
            <a:noFill/>
            <a:ln w="22225" cap="flat">
              <a:solidFill>
                <a:schemeClr val="tx1"/>
              </a:solidFill>
              <a:prstDash val="dash"/>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nvGrpSpPr>
            <p:cNvPr id="88128" name="Group 64"/>
            <p:cNvGrpSpPr>
              <a:grpSpLocks/>
            </p:cNvGrpSpPr>
            <p:nvPr/>
          </p:nvGrpSpPr>
          <p:grpSpPr bwMode="auto">
            <a:xfrm>
              <a:off x="4080" y="1608"/>
              <a:ext cx="672" cy="720"/>
              <a:chOff x="4080" y="1608"/>
              <a:chExt cx="672" cy="720"/>
            </a:xfrm>
          </p:grpSpPr>
          <p:sp>
            <p:nvSpPr>
              <p:cNvPr id="88129" name="Oval 65"/>
              <p:cNvSpPr>
                <a:spLocks noChangeArrowheads="1"/>
              </p:cNvSpPr>
              <p:nvPr/>
            </p:nvSpPr>
            <p:spPr bwMode="auto">
              <a:xfrm>
                <a:off x="4080" y="1608"/>
                <a:ext cx="672" cy="720"/>
              </a:xfrm>
              <a:prstGeom prst="ellipse">
                <a:avLst/>
              </a:prstGeom>
              <a:solidFill>
                <a:srgbClr val="0033CC">
                  <a:alpha val="50000"/>
                </a:srgbClr>
              </a:solidFill>
              <a:ln w="19050">
                <a:solidFill>
                  <a:schemeClr val="tx1"/>
                </a:solidFill>
                <a:prstDash val="sysDot"/>
                <a:round/>
                <a:headEnd/>
                <a:tailEnd/>
              </a:ln>
            </p:spPr>
            <p:txBody>
              <a:bodyPr wrap="none" anchor="ctr"/>
              <a:lstStyle/>
              <a:p>
                <a:endParaRPr lang="en-US"/>
              </a:p>
            </p:txBody>
          </p:sp>
          <p:pic>
            <p:nvPicPr>
              <p:cNvPr id="88130" name="Picture 66"/>
              <p:cNvPicPr>
                <a:picLocks noChangeAspect="1" noChangeArrowheads="1"/>
              </p:cNvPicPr>
              <p:nvPr/>
            </p:nvPicPr>
            <p:blipFill>
              <a:blip r:embed="rId5">
                <a:clrChange>
                  <a:clrFrom>
                    <a:srgbClr val="FFFFFF"/>
                  </a:clrFrom>
                  <a:clrTo>
                    <a:srgbClr val="FFFFFF">
                      <a:alpha val="0"/>
                    </a:srgbClr>
                  </a:clrTo>
                </a:clrChange>
                <a:lum bright="6000" contrast="-30000"/>
                <a:alphaModFix amt="50000"/>
                <a:extLst>
                  <a:ext uri="{28A0092B-C50C-407E-A947-70E740481C1C}">
                    <a14:useLocalDpi xmlns:a14="http://schemas.microsoft.com/office/drawing/2010/main" val="0"/>
                  </a:ext>
                </a:extLst>
              </a:blip>
              <a:srcRect/>
              <a:stretch>
                <a:fillRect/>
              </a:stretch>
            </p:blipFill>
            <p:spPr bwMode="auto">
              <a:xfrm rot="-5400000">
                <a:off x="4321" y="1897"/>
                <a:ext cx="201" cy="181"/>
              </a:xfrm>
              <a:prstGeom prst="rect">
                <a:avLst/>
              </a:prstGeom>
              <a:solidFill>
                <a:srgbClr val="0033CC">
                  <a:alpha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88131" name="Freeform 67"/>
              <p:cNvSpPr>
                <a:spLocks/>
              </p:cNvSpPr>
              <p:nvPr/>
            </p:nvSpPr>
            <p:spPr bwMode="auto">
              <a:xfrm>
                <a:off x="4224" y="1656"/>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sp>
            <p:nvSpPr>
              <p:cNvPr id="88132" name="Freeform 68"/>
              <p:cNvSpPr>
                <a:spLocks/>
              </p:cNvSpPr>
              <p:nvPr/>
            </p:nvSpPr>
            <p:spPr bwMode="auto">
              <a:xfrm flipH="1">
                <a:off x="4537" y="1656"/>
                <a:ext cx="71" cy="608"/>
              </a:xfrm>
              <a:custGeom>
                <a:avLst/>
                <a:gdLst>
                  <a:gd name="T0" fmla="*/ 0 w 71"/>
                  <a:gd name="T1" fmla="*/ 0 h 608"/>
                  <a:gd name="T2" fmla="*/ 67 w 71"/>
                  <a:gd name="T3" fmla="*/ 331 h 608"/>
                  <a:gd name="T4" fmla="*/ 24 w 71"/>
                  <a:gd name="T5" fmla="*/ 608 h 608"/>
                </a:gdLst>
                <a:ahLst/>
                <a:cxnLst>
                  <a:cxn ang="0">
                    <a:pos x="T0" y="T1"/>
                  </a:cxn>
                  <a:cxn ang="0">
                    <a:pos x="T2" y="T3"/>
                  </a:cxn>
                  <a:cxn ang="0">
                    <a:pos x="T4" y="T5"/>
                  </a:cxn>
                </a:cxnLst>
                <a:rect l="0" t="0" r="r" b="b"/>
                <a:pathLst>
                  <a:path w="71" h="608">
                    <a:moveTo>
                      <a:pt x="0" y="0"/>
                    </a:moveTo>
                    <a:cubicBezTo>
                      <a:pt x="10" y="55"/>
                      <a:pt x="63" y="230"/>
                      <a:pt x="67" y="331"/>
                    </a:cubicBezTo>
                    <a:cubicBezTo>
                      <a:pt x="71" y="432"/>
                      <a:pt x="33" y="550"/>
                      <a:pt x="24" y="608"/>
                    </a:cubicBezTo>
                  </a:path>
                </a:pathLst>
              </a:custGeom>
              <a:noFill/>
              <a:ln w="25400">
                <a:solidFill>
                  <a:schemeClr val="tx1"/>
                </a:solidFill>
                <a:round/>
                <a:headEnd/>
                <a:tailEnd/>
              </a:ln>
              <a:extLst>
                <a:ext uri="{909E8E84-426E-40dd-AFC4-6F175D3DCCD1}">
                  <a14:hiddenFill xmlns="" xmlns:a14="http://schemas.microsoft.com/office/drawing/2010/main">
                    <a:solidFill>
                      <a:srgbClr val="0033CC">
                        <a:alpha val="50000"/>
                      </a:srgbClr>
                    </a:solidFill>
                  </a14:hiddenFill>
                </a:ext>
              </a:extLst>
            </p:spPr>
            <p:txBody>
              <a:bodyPr wrap="none" anchor="ctr"/>
              <a:lstStyle/>
              <a:p>
                <a:endParaRPr lang="en-US"/>
              </a:p>
            </p:txBody>
          </p:sp>
        </p:grpSp>
      </p:grpSp>
    </p:spTree>
    <p:extLst>
      <p:ext uri="{BB962C8B-B14F-4D97-AF65-F5344CB8AC3E}">
        <p14:creationId xmlns:p14="http://schemas.microsoft.com/office/powerpoint/2010/main" val="3360141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80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80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80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80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8808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808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809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8809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812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81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8811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8810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8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00"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ate Placeholder 3"/>
          <p:cNvSpPr>
            <a:spLocks noGrp="1"/>
          </p:cNvSpPr>
          <p:nvPr>
            <p:ph type="dt" sz="half" idx="10"/>
          </p:nvPr>
        </p:nvSpPr>
        <p:spPr/>
        <p:txBody>
          <a:bodyPr/>
          <a:lstStyle/>
          <a:p>
            <a:r>
              <a:rPr lang="en-IN"/>
              <a:t>Vijay Natarajan</a:t>
            </a:r>
            <a:endParaRPr lang="en-US"/>
          </a:p>
        </p:txBody>
      </p:sp>
      <p:sp>
        <p:nvSpPr>
          <p:cNvPr id="26" name="Footer Placeholder 4"/>
          <p:cNvSpPr>
            <a:spLocks noGrp="1"/>
          </p:cNvSpPr>
          <p:nvPr>
            <p:ph type="ftr" sz="quarter" idx="11"/>
          </p:nvPr>
        </p:nvSpPr>
        <p:spPr/>
        <p:txBody>
          <a:bodyPr/>
          <a:lstStyle/>
          <a:p>
            <a:r>
              <a:rPr lang="en-IN"/>
              <a:t>ACM Summer School 2019 : Reeb Graphs and Applications</a:t>
            </a:r>
            <a:endParaRPr lang="en-US"/>
          </a:p>
        </p:txBody>
      </p:sp>
      <p:sp>
        <p:nvSpPr>
          <p:cNvPr id="27" name="Slide Number Placeholder 5"/>
          <p:cNvSpPr>
            <a:spLocks noGrp="1"/>
          </p:cNvSpPr>
          <p:nvPr>
            <p:ph type="sldNum" sz="quarter" idx="12"/>
          </p:nvPr>
        </p:nvSpPr>
        <p:spPr/>
        <p:txBody>
          <a:bodyPr/>
          <a:lstStyle/>
          <a:p>
            <a:fld id="{DEE01C79-F6D0-CB49-9CAA-617B7CDAA2C0}" type="slidenum">
              <a:rPr lang="en-US"/>
              <a:pPr/>
              <a:t>28</a:t>
            </a:fld>
            <a:endParaRPr lang="en-US"/>
          </a:p>
        </p:txBody>
      </p:sp>
      <p:pic>
        <p:nvPicPr>
          <p:cNvPr id="92162" name="Picture 2" descr="Hyperboloid-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353" r="28085"/>
          <a:stretch>
            <a:fillRect/>
          </a:stretch>
        </p:blipFill>
        <p:spPr bwMode="auto">
          <a:xfrm>
            <a:off x="5410200" y="2198688"/>
            <a:ext cx="1295400" cy="1755775"/>
          </a:xfrm>
          <a:prstGeom prst="rect">
            <a:avLst/>
          </a:prstGeom>
          <a:noFill/>
          <a:extLst>
            <a:ext uri="{909E8E84-426E-40dd-AFC4-6F175D3DCCD1}">
              <a14:hiddenFill xmlns="" xmlns:a14="http://schemas.microsoft.com/office/drawing/2010/main">
                <a:solidFill>
                  <a:srgbClr val="FFFFFF"/>
                </a:solidFill>
              </a14:hiddenFill>
            </a:ext>
          </a:extLst>
        </p:spPr>
      </p:pic>
      <p:sp>
        <p:nvSpPr>
          <p:cNvPr id="92163" name="Rectangle 3"/>
          <p:cNvSpPr>
            <a:spLocks noGrp="1" noChangeArrowheads="1"/>
          </p:cNvSpPr>
          <p:nvPr>
            <p:ph type="title"/>
          </p:nvPr>
        </p:nvSpPr>
        <p:spPr/>
        <p:txBody>
          <a:bodyPr/>
          <a:lstStyle/>
          <a:p>
            <a:r>
              <a:rPr lang="en-US"/>
              <a:t>Critical Points - 3D</a:t>
            </a:r>
          </a:p>
        </p:txBody>
      </p:sp>
      <p:sp>
        <p:nvSpPr>
          <p:cNvPr id="92164" name="Rectangle 4"/>
          <p:cNvSpPr>
            <a:spLocks noGrp="1" noChangeArrowheads="1"/>
          </p:cNvSpPr>
          <p:nvPr>
            <p:ph type="body" idx="1"/>
          </p:nvPr>
        </p:nvSpPr>
        <p:spPr>
          <a:xfrm>
            <a:off x="685800" y="2703513"/>
            <a:ext cx="1371600" cy="2341562"/>
          </a:xfrm>
        </p:spPr>
        <p:txBody>
          <a:bodyPr/>
          <a:lstStyle/>
          <a:p>
            <a:pPr>
              <a:buFontTx/>
              <a:buNone/>
            </a:pPr>
            <a:r>
              <a:rPr lang="en-US" sz="2800"/>
              <a:t>Before</a:t>
            </a:r>
          </a:p>
          <a:p>
            <a:pPr>
              <a:buFontTx/>
              <a:buNone/>
            </a:pPr>
            <a:endParaRPr lang="en-US" sz="2800"/>
          </a:p>
          <a:p>
            <a:pPr>
              <a:buFontTx/>
              <a:buNone/>
            </a:pPr>
            <a:endParaRPr lang="en-US" sz="2800"/>
          </a:p>
          <a:p>
            <a:pPr>
              <a:buFontTx/>
              <a:buNone/>
            </a:pPr>
            <a:r>
              <a:rPr lang="en-US" sz="2800"/>
              <a:t>After</a:t>
            </a:r>
          </a:p>
        </p:txBody>
      </p:sp>
      <p:pic>
        <p:nvPicPr>
          <p:cNvPr id="92165"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9400" y="3008313"/>
            <a:ext cx="220663" cy="196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92166" name="Group 6"/>
          <p:cNvGrpSpPr>
            <a:grpSpLocks/>
          </p:cNvGrpSpPr>
          <p:nvPr/>
        </p:nvGrpSpPr>
        <p:grpSpPr bwMode="auto">
          <a:xfrm>
            <a:off x="2286000" y="4303713"/>
            <a:ext cx="1295400" cy="1295400"/>
            <a:chOff x="1440" y="2711"/>
            <a:chExt cx="816" cy="816"/>
          </a:xfrm>
        </p:grpSpPr>
        <p:sp>
          <p:nvSpPr>
            <p:cNvPr id="92167" name="Oval 7"/>
            <p:cNvSpPr>
              <a:spLocks noChangeArrowheads="1"/>
            </p:cNvSpPr>
            <p:nvPr/>
          </p:nvSpPr>
          <p:spPr bwMode="auto">
            <a:xfrm>
              <a:off x="1440" y="2711"/>
              <a:ext cx="816" cy="816"/>
            </a:xfrm>
            <a:prstGeom prst="ellipse">
              <a:avLst/>
            </a:prstGeom>
            <a:solidFill>
              <a:srgbClr val="993300">
                <a:alpha val="50000"/>
              </a:srgbClr>
            </a:solidFill>
            <a:ln w="19050">
              <a:solidFill>
                <a:srgbClr val="993300">
                  <a:alpha val="50000"/>
                </a:srgbClr>
              </a:solidFill>
              <a:round/>
              <a:headEnd/>
              <a:tailEnd/>
            </a:ln>
          </p:spPr>
          <p:txBody>
            <a:bodyPr wrap="none" anchor="ctr"/>
            <a:lstStyle/>
            <a:p>
              <a:endParaRPr lang="en-US"/>
            </a:p>
          </p:txBody>
        </p:sp>
        <p:sp>
          <p:nvSpPr>
            <p:cNvPr id="92168" name="Oval 8"/>
            <p:cNvSpPr>
              <a:spLocks noChangeArrowheads="1"/>
            </p:cNvSpPr>
            <p:nvPr/>
          </p:nvSpPr>
          <p:spPr bwMode="auto">
            <a:xfrm>
              <a:off x="1440" y="2997"/>
              <a:ext cx="816" cy="244"/>
            </a:xfrm>
            <a:prstGeom prst="ellipse">
              <a:avLst/>
            </a:prstGeom>
            <a:noFill/>
            <a:ln w="9525">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pic>
          <p:nvPicPr>
            <p:cNvPr id="92169" name="Picture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6" y="3067"/>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92170" name="Group 10"/>
          <p:cNvGrpSpPr>
            <a:grpSpLocks/>
          </p:cNvGrpSpPr>
          <p:nvPr/>
        </p:nvGrpSpPr>
        <p:grpSpPr bwMode="auto">
          <a:xfrm>
            <a:off x="3810000" y="2474913"/>
            <a:ext cx="1295400" cy="1295400"/>
            <a:chOff x="2400" y="1559"/>
            <a:chExt cx="816" cy="816"/>
          </a:xfrm>
        </p:grpSpPr>
        <p:sp>
          <p:nvSpPr>
            <p:cNvPr id="92171" name="Oval 11"/>
            <p:cNvSpPr>
              <a:spLocks noChangeArrowheads="1"/>
            </p:cNvSpPr>
            <p:nvPr/>
          </p:nvSpPr>
          <p:spPr bwMode="auto">
            <a:xfrm>
              <a:off x="2400" y="1559"/>
              <a:ext cx="816" cy="816"/>
            </a:xfrm>
            <a:prstGeom prst="ellipse">
              <a:avLst/>
            </a:prstGeom>
            <a:solidFill>
              <a:srgbClr val="993300">
                <a:alpha val="50000"/>
              </a:srgbClr>
            </a:solidFill>
            <a:ln w="19050">
              <a:solidFill>
                <a:srgbClr val="993300">
                  <a:alpha val="50000"/>
                </a:srgbClr>
              </a:solidFill>
              <a:round/>
              <a:headEnd/>
              <a:tailEnd/>
            </a:ln>
          </p:spPr>
          <p:txBody>
            <a:bodyPr wrap="none" anchor="ctr"/>
            <a:lstStyle/>
            <a:p>
              <a:endParaRPr lang="en-US"/>
            </a:p>
          </p:txBody>
        </p:sp>
        <p:pic>
          <p:nvPicPr>
            <p:cNvPr id="92172" name="Picture 12"/>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736" y="1906"/>
              <a:ext cx="130" cy="133"/>
            </a:xfrm>
            <a:prstGeom prst="rect">
              <a:avLst/>
            </a:prstGeom>
            <a:noFill/>
            <a:extLst>
              <a:ext uri="{909E8E84-426E-40dd-AFC4-6F175D3DCCD1}">
                <a14:hiddenFill xmlns="" xmlns:a14="http://schemas.microsoft.com/office/drawing/2010/main">
                  <a:solidFill>
                    <a:srgbClr val="00CC99"/>
                  </a:solidFill>
                </a14:hiddenFill>
              </a:ext>
            </a:extLst>
          </p:spPr>
        </p:pic>
        <p:sp>
          <p:nvSpPr>
            <p:cNvPr id="92173" name="Oval 13"/>
            <p:cNvSpPr>
              <a:spLocks noChangeArrowheads="1"/>
            </p:cNvSpPr>
            <p:nvPr/>
          </p:nvSpPr>
          <p:spPr bwMode="auto">
            <a:xfrm>
              <a:off x="2400" y="1845"/>
              <a:ext cx="816" cy="244"/>
            </a:xfrm>
            <a:prstGeom prst="ellipse">
              <a:avLst/>
            </a:prstGeom>
            <a:noFill/>
            <a:ln w="9525">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grpSp>
      <p:pic>
        <p:nvPicPr>
          <p:cNvPr id="92174" name="Picture 14"/>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43400" y="4854575"/>
            <a:ext cx="206375" cy="211138"/>
          </a:xfrm>
          <a:prstGeom prst="rect">
            <a:avLst/>
          </a:prstGeom>
          <a:noFill/>
          <a:extLst>
            <a:ext uri="{909E8E84-426E-40dd-AFC4-6F175D3DCCD1}">
              <a14:hiddenFill xmlns="" xmlns:a14="http://schemas.microsoft.com/office/drawing/2010/main">
                <a:solidFill>
                  <a:srgbClr val="00CC99"/>
                </a:solidFill>
              </a14:hiddenFill>
            </a:ext>
          </a:extLst>
        </p:spPr>
      </p:pic>
      <p:pic>
        <p:nvPicPr>
          <p:cNvPr id="92175" name="Picture 15" descr="Hyperboloid-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4121" t="14207" r="24957" b="5339"/>
          <a:stretch>
            <a:fillRect/>
          </a:stretch>
        </p:blipFill>
        <p:spPr bwMode="auto">
          <a:xfrm>
            <a:off x="5334000" y="4340225"/>
            <a:ext cx="1447800" cy="141128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2176" name="Group 16"/>
          <p:cNvGrpSpPr>
            <a:grpSpLocks/>
          </p:cNvGrpSpPr>
          <p:nvPr/>
        </p:nvGrpSpPr>
        <p:grpSpPr bwMode="auto">
          <a:xfrm>
            <a:off x="7086600" y="2474913"/>
            <a:ext cx="1447800" cy="1411287"/>
            <a:chOff x="4464" y="1559"/>
            <a:chExt cx="912" cy="889"/>
          </a:xfrm>
        </p:grpSpPr>
        <p:pic>
          <p:nvPicPr>
            <p:cNvPr id="92177" name="Picture 17" descr="Hyperboloid-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4121" t="14207" r="24957" b="5339"/>
            <a:stretch>
              <a:fillRect/>
            </a:stretch>
          </p:blipFill>
          <p:spPr bwMode="auto">
            <a:xfrm>
              <a:off x="4464" y="1559"/>
              <a:ext cx="912" cy="889"/>
            </a:xfrm>
            <a:prstGeom prst="rect">
              <a:avLst/>
            </a:prstGeom>
            <a:noFill/>
            <a:extLst>
              <a:ext uri="{909E8E84-426E-40dd-AFC4-6F175D3DCCD1}">
                <a14:hiddenFill xmlns="" xmlns:a14="http://schemas.microsoft.com/office/drawing/2010/main">
                  <a:solidFill>
                    <a:srgbClr val="FFFFFF"/>
                  </a:solidFill>
                </a14:hiddenFill>
              </a:ext>
            </a:extLst>
          </p:spPr>
        </p:pic>
        <p:pic>
          <p:nvPicPr>
            <p:cNvPr id="92178" name="Picture 18"/>
            <p:cNvPicPr>
              <a:picLocks noChangeAspect="1" noChangeArrowheads="1"/>
            </p:cNvPicPr>
            <p:nvPr/>
          </p:nvPicPr>
          <p:blipFill>
            <a:blip r:embed="rId7">
              <a:clrChange>
                <a:clrFrom>
                  <a:srgbClr val="F8FFFF"/>
                </a:clrFrom>
                <a:clrTo>
                  <a:srgbClr val="F8FFFF">
                    <a:alpha val="0"/>
                  </a:srgbClr>
                </a:clrTo>
              </a:clrChange>
              <a:extLst>
                <a:ext uri="{28A0092B-C50C-407E-A947-70E740481C1C}">
                  <a14:useLocalDpi xmlns:a14="http://schemas.microsoft.com/office/drawing/2010/main" val="0"/>
                </a:ext>
              </a:extLst>
            </a:blip>
            <a:srcRect/>
            <a:stretch>
              <a:fillRect/>
            </a:stretch>
          </p:blipFill>
          <p:spPr bwMode="auto">
            <a:xfrm>
              <a:off x="4865" y="1872"/>
              <a:ext cx="138" cy="155"/>
            </a:xfrm>
            <a:prstGeom prst="rect">
              <a:avLst/>
            </a:prstGeom>
            <a:noFill/>
            <a:extLst>
              <a:ext uri="{909E8E84-426E-40dd-AFC4-6F175D3DCCD1}">
                <a14:hiddenFill xmlns="" xmlns:a14="http://schemas.microsoft.com/office/drawing/2010/main">
                  <a:blipFill dpi="0" rotWithShape="0">
                    <a:blip>
                      <a:clrChange>
                        <a:clrFrom>
                          <a:srgbClr val="F8FFFF"/>
                        </a:clrFrom>
                        <a:clrTo>
                          <a:srgbClr val="F8FFFF">
                            <a:alpha val="0"/>
                          </a:srgbClr>
                        </a:clrTo>
                      </a:clrChange>
                    </a:blip>
                    <a:srcRect/>
                    <a:stretch>
                      <a:fillRect/>
                    </a:stretch>
                  </a:blipFill>
                </a14:hiddenFill>
              </a:ext>
            </a:extLst>
          </p:spPr>
        </p:pic>
      </p:grpSp>
      <p:pic>
        <p:nvPicPr>
          <p:cNvPr id="92179" name="Picture 19" descr="Hyperboloid-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353" r="28085"/>
          <a:stretch>
            <a:fillRect/>
          </a:stretch>
        </p:blipFill>
        <p:spPr bwMode="auto">
          <a:xfrm>
            <a:off x="7239000" y="4111625"/>
            <a:ext cx="1295400" cy="1755775"/>
          </a:xfrm>
          <a:prstGeom prst="rect">
            <a:avLst/>
          </a:prstGeom>
          <a:noFill/>
          <a:extLst>
            <a:ext uri="{909E8E84-426E-40dd-AFC4-6F175D3DCCD1}">
              <a14:hiddenFill xmlns="" xmlns:a14="http://schemas.microsoft.com/office/drawing/2010/main">
                <a:solidFill>
                  <a:srgbClr val="FFFFFF"/>
                </a:solidFill>
              </a14:hiddenFill>
            </a:ext>
          </a:extLst>
        </p:spPr>
      </p:pic>
      <p:pic>
        <p:nvPicPr>
          <p:cNvPr id="92180" name="Picture 20"/>
          <p:cNvPicPr>
            <a:picLocks noChangeAspect="1" noChangeArrowheads="1"/>
          </p:cNvPicPr>
          <p:nvPr/>
        </p:nvPicPr>
        <p:blipFill>
          <a:blip r:embed="rId7">
            <a:clrChange>
              <a:clrFrom>
                <a:srgbClr val="FAFFFE"/>
              </a:clrFrom>
              <a:clrTo>
                <a:srgbClr val="FAFFFE">
                  <a:alpha val="0"/>
                </a:srgbClr>
              </a:clrTo>
            </a:clrChange>
            <a:extLst>
              <a:ext uri="{28A0092B-C50C-407E-A947-70E740481C1C}">
                <a14:useLocalDpi xmlns:a14="http://schemas.microsoft.com/office/drawing/2010/main" val="0"/>
              </a:ext>
            </a:extLst>
          </a:blip>
          <a:srcRect/>
          <a:stretch>
            <a:fillRect/>
          </a:stretch>
        </p:blipFill>
        <p:spPr bwMode="auto">
          <a:xfrm>
            <a:off x="7815263" y="4876800"/>
            <a:ext cx="219075" cy="246063"/>
          </a:xfrm>
          <a:prstGeom prst="rect">
            <a:avLst/>
          </a:prstGeom>
          <a:noFill/>
          <a:extLst>
            <a:ext uri="{909E8E84-426E-40dd-AFC4-6F175D3DCCD1}">
              <a14:hiddenFill xmlns="" xmlns:a14="http://schemas.microsoft.com/office/drawing/2010/main">
                <a:blipFill dpi="0" rotWithShape="0">
                  <a:blip>
                    <a:clrChange>
                      <a:clrFrom>
                        <a:srgbClr val="FAFFFE"/>
                      </a:clrFrom>
                      <a:clrTo>
                        <a:srgbClr val="FAFFFE">
                          <a:alpha val="0"/>
                        </a:srgbClr>
                      </a:clrTo>
                    </a:clrChange>
                  </a:blip>
                  <a:srcRect/>
                  <a:stretch>
                    <a:fillRect/>
                  </a:stretch>
                </a:blipFill>
              </a14:hiddenFill>
            </a:ext>
          </a:extLst>
        </p:spPr>
      </p:pic>
      <p:sp>
        <p:nvSpPr>
          <p:cNvPr id="92181" name="Rectangle 21"/>
          <p:cNvSpPr>
            <a:spLocks noChangeArrowheads="1"/>
          </p:cNvSpPr>
          <p:nvPr/>
        </p:nvSpPr>
        <p:spPr bwMode="auto">
          <a:xfrm>
            <a:off x="1752600" y="2057400"/>
            <a:ext cx="1588897" cy="4616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dirty="0">
                <a:solidFill>
                  <a:srgbClr val="000000"/>
                </a:solidFill>
                <a:latin typeface="+mn-lt"/>
              </a:rPr>
              <a:t>Level sets</a:t>
            </a:r>
          </a:p>
        </p:txBody>
      </p:sp>
      <p:sp>
        <p:nvSpPr>
          <p:cNvPr id="92182" name="Rectangle 22"/>
          <p:cNvSpPr>
            <a:spLocks noChangeArrowheads="1"/>
          </p:cNvSpPr>
          <p:nvPr/>
        </p:nvSpPr>
        <p:spPr bwMode="auto">
          <a:xfrm>
            <a:off x="1295400" y="5867400"/>
            <a:ext cx="7521611" cy="400110"/>
          </a:xfrm>
          <a:prstGeom prst="rect">
            <a:avLst/>
          </a:prstGeom>
          <a:noFill/>
          <a:ln w="15875">
            <a:solidFill>
              <a:srgbClr val="993300"/>
            </a:solidFill>
            <a:miter lim="800000"/>
            <a:headEnd/>
            <a:tailEnd/>
          </a:ln>
          <a:extLst>
            <a:ext uri="{909E8E84-426E-40dd-AFC4-6F175D3DCCD1}">
              <a14:hiddenFill xmlns="" xmlns:a14="http://schemas.microsoft.com/office/drawing/2010/main">
                <a:solidFill>
                  <a:schemeClr val="accent1"/>
                </a:solidFill>
              </a14:hiddenFill>
            </a:ext>
          </a:extLst>
        </p:spPr>
        <p:txBody>
          <a:bodyPr wrap="none">
            <a:spAutoFit/>
          </a:bodyPr>
          <a:lstStyle/>
          <a:p>
            <a:r>
              <a:rPr lang="en-US" sz="2000" dirty="0">
                <a:latin typeface="+mn-lt"/>
              </a:rPr>
              <a:t>Topology of level set changes upon passing a critical value</a:t>
            </a:r>
          </a:p>
        </p:txBody>
      </p:sp>
      <p:pic>
        <p:nvPicPr>
          <p:cNvPr id="28" name="Picture 11"/>
          <p:cNvPicPr>
            <a:picLocks noChangeAspect="1" noChangeArrowheads="1"/>
          </p:cNvPicPr>
          <p:nvPr/>
        </p:nvPicPr>
        <p:blipFill>
          <a:blip r:embed="rId8">
            <a:clrChange>
              <a:clrFrom>
                <a:srgbClr val="FAFEFF"/>
              </a:clrFrom>
              <a:clrTo>
                <a:srgbClr val="FAFEFF">
                  <a:alpha val="0"/>
                </a:srgbClr>
              </a:clrTo>
            </a:clrChange>
            <a:lum bright="-24000" contrast="2000"/>
            <a:extLst>
              <a:ext uri="{28A0092B-C50C-407E-A947-70E740481C1C}">
                <a14:useLocalDpi xmlns:a14="http://schemas.microsoft.com/office/drawing/2010/main" val="0"/>
              </a:ext>
            </a:extLst>
          </a:blip>
          <a:srcRect/>
          <a:stretch>
            <a:fillRect/>
          </a:stretch>
        </p:blipFill>
        <p:spPr bwMode="auto">
          <a:xfrm rot="16200000">
            <a:off x="5924971" y="2940820"/>
            <a:ext cx="319088" cy="287337"/>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11"/>
          <p:cNvPicPr>
            <a:picLocks noChangeAspect="1" noChangeArrowheads="1"/>
          </p:cNvPicPr>
          <p:nvPr/>
        </p:nvPicPr>
        <p:blipFill>
          <a:blip r:embed="rId8">
            <a:clrChange>
              <a:clrFrom>
                <a:srgbClr val="FAFEFF"/>
              </a:clrFrom>
              <a:clrTo>
                <a:srgbClr val="FAFEFF">
                  <a:alpha val="0"/>
                </a:srgbClr>
              </a:clrTo>
            </a:clrChange>
            <a:lum bright="-24000" contrast="2000"/>
            <a:extLst>
              <a:ext uri="{28A0092B-C50C-407E-A947-70E740481C1C}">
                <a14:useLocalDpi xmlns:a14="http://schemas.microsoft.com/office/drawing/2010/main" val="0"/>
              </a:ext>
            </a:extLst>
          </a:blip>
          <a:srcRect/>
          <a:stretch>
            <a:fillRect/>
          </a:stretch>
        </p:blipFill>
        <p:spPr bwMode="auto">
          <a:xfrm rot="16200000">
            <a:off x="5924277" y="4885035"/>
            <a:ext cx="319088" cy="287337"/>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727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descr="Cntr-map-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133600"/>
            <a:ext cx="4437063" cy="291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3" name="Rectangle 4"/>
          <p:cNvSpPr>
            <a:spLocks noGrp="1" noChangeArrowheads="1"/>
          </p:cNvSpPr>
          <p:nvPr>
            <p:ph type="title"/>
          </p:nvPr>
        </p:nvSpPr>
        <p:spPr/>
        <p:txBody>
          <a:bodyPr/>
          <a:lstStyle/>
          <a:p>
            <a:r>
              <a:rPr lang="en-US" sz="3200">
                <a:latin typeface="Century Gothic" charset="0"/>
                <a:ea typeface="ＭＳ Ｐゴシック" charset="0"/>
              </a:rPr>
              <a:t>Classic visualization techniques do not scale well for large, feature-rich data </a:t>
            </a:r>
          </a:p>
        </p:txBody>
      </p:sp>
      <p:pic>
        <p:nvPicPr>
          <p:cNvPr id="82953" name="Picture 9" descr="bottom100"/>
          <p:cNvPicPr>
            <a:picLocks noChangeAspect="1" noChangeArrowheads="1"/>
          </p:cNvPicPr>
          <p:nvPr/>
        </p:nvPicPr>
        <p:blipFill>
          <a:blip r:embed="rId4">
            <a:clrChange>
              <a:clrFrom>
                <a:srgbClr val="D9D9FF"/>
              </a:clrFrom>
              <a:clrTo>
                <a:srgbClr val="D9D9FF">
                  <a:alpha val="0"/>
                </a:srgbClr>
              </a:clrTo>
            </a:clrChange>
          </a:blip>
          <a:srcRect/>
          <a:stretch>
            <a:fillRect/>
          </a:stretch>
        </p:blipFill>
        <p:spPr bwMode="auto">
          <a:xfrm>
            <a:off x="381000" y="1932483"/>
            <a:ext cx="2008188" cy="2063750"/>
          </a:xfrm>
          <a:prstGeom prst="rect">
            <a:avLst/>
          </a:prstGeom>
          <a:noFill/>
          <a:ln w="9525">
            <a:solidFill>
              <a:schemeClr val="tx1"/>
            </a:solidFill>
            <a:miter lim="800000"/>
            <a:headEnd/>
            <a:tailEnd/>
          </a:ln>
          <a:effectLst>
            <a:outerShdw blurRad="63500" dist="38099" dir="2700000" algn="ctr" rotWithShape="0">
              <a:srgbClr val="000000">
                <a:alpha val="74998"/>
              </a:srgbClr>
            </a:outerShdw>
          </a:effectLst>
        </p:spPr>
      </p:pic>
      <p:pic>
        <p:nvPicPr>
          <p:cNvPr id="6" name="Picture 2" descr="isoSurfaceslide6"/>
          <p:cNvPicPr>
            <a:picLocks noChangeAspect="1" noChangeArrowheads="1"/>
          </p:cNvPicPr>
          <p:nvPr/>
        </p:nvPicPr>
        <p:blipFill>
          <a:blip r:embed="rId5"/>
          <a:srcRect/>
          <a:stretch>
            <a:fillRect/>
          </a:stretch>
        </p:blipFill>
        <p:spPr bwMode="auto">
          <a:xfrm>
            <a:off x="685800" y="4221088"/>
            <a:ext cx="3505200" cy="1549400"/>
          </a:xfrm>
          <a:prstGeom prst="rect">
            <a:avLst/>
          </a:prstGeom>
          <a:noFill/>
          <a:effectLst>
            <a:outerShdw blurRad="63500" dist="38099" dir="2700000" algn="ctr" rotWithShape="0">
              <a:srgbClr val="000000">
                <a:alpha val="74998"/>
              </a:srgbClr>
            </a:outerShdw>
          </a:effectLst>
        </p:spPr>
      </p:pic>
      <p:sp>
        <p:nvSpPr>
          <p:cNvPr id="25608" name="TextBox 7"/>
          <p:cNvSpPr txBox="1">
            <a:spLocks noChangeArrowheads="1"/>
          </p:cNvSpPr>
          <p:nvPr/>
        </p:nvSpPr>
        <p:spPr bwMode="auto">
          <a:xfrm>
            <a:off x="635770" y="4005064"/>
            <a:ext cx="207941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Image Courtesy</a:t>
            </a:r>
            <a:r>
              <a:rPr lang="en-US" sz="900"/>
              <a:t>:  Ken </a:t>
            </a:r>
            <a:r>
              <a:rPr lang="en-US" sz="900" dirty="0"/>
              <a:t>Joy, Bill </a:t>
            </a:r>
            <a:r>
              <a:rPr lang="en-US" sz="900" dirty="0" err="1"/>
              <a:t>Lorensen</a:t>
            </a:r>
            <a:endParaRPr lang="en-US" sz="900" dirty="0"/>
          </a:p>
        </p:txBody>
      </p:sp>
      <p:sp>
        <p:nvSpPr>
          <p:cNvPr id="2" name="Date Placeholder 1"/>
          <p:cNvSpPr>
            <a:spLocks noGrp="1"/>
          </p:cNvSpPr>
          <p:nvPr>
            <p:ph type="dt" sz="half" idx="10"/>
          </p:nvPr>
        </p:nvSpPr>
        <p:spPr/>
        <p:txBody>
          <a:bodyPr/>
          <a:lstStyle/>
          <a:p>
            <a:r>
              <a:rPr lang="en-IN"/>
              <a:t>Vijay Natarajan</a:t>
            </a:r>
            <a:endParaRPr lang="en-US"/>
          </a:p>
        </p:txBody>
      </p:sp>
      <p:sp>
        <p:nvSpPr>
          <p:cNvPr id="3" name="Slide Number Placeholder 2"/>
          <p:cNvSpPr>
            <a:spLocks noGrp="1"/>
          </p:cNvSpPr>
          <p:nvPr>
            <p:ph type="sldNum" sz="quarter" idx="12"/>
          </p:nvPr>
        </p:nvSpPr>
        <p:spPr/>
        <p:txBody>
          <a:bodyPr/>
          <a:lstStyle/>
          <a:p>
            <a:fld id="{0D0C42AE-0880-ED47-A76D-8BC93AA2E0BC}" type="slidenum">
              <a:rPr lang="en-US" smtClean="0"/>
              <a:pPr/>
              <a:t>2</a:t>
            </a:fld>
            <a:endParaRPr lang="en-US"/>
          </a:p>
        </p:txBody>
      </p:sp>
      <p:sp>
        <p:nvSpPr>
          <p:cNvPr id="11" name="TextBox 10"/>
          <p:cNvSpPr txBox="1">
            <a:spLocks noChangeArrowheads="1"/>
          </p:cNvSpPr>
          <p:nvPr/>
        </p:nvSpPr>
        <p:spPr bwMode="auto">
          <a:xfrm>
            <a:off x="5505347" y="1953717"/>
            <a:ext cx="104708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Source: Wikipedia</a:t>
            </a:r>
          </a:p>
        </p:txBody>
      </p:sp>
      <p:sp>
        <p:nvSpPr>
          <p:cNvPr id="4" name="Footer Placeholder 3"/>
          <p:cNvSpPr>
            <a:spLocks noGrp="1"/>
          </p:cNvSpPr>
          <p:nvPr>
            <p:ph type="ftr" sz="quarter" idx="11"/>
          </p:nvPr>
        </p:nvSpPr>
        <p:spPr/>
        <p:txBody>
          <a:bodyPr/>
          <a:lstStyle/>
          <a:p>
            <a:pPr>
              <a:defRPr/>
            </a:pPr>
            <a:r>
              <a:rPr lang="en-US"/>
              <a:t>ACM Summer School 2019 : Reeb Graphs and Applications</a:t>
            </a:r>
          </a:p>
        </p:txBody>
      </p:sp>
      <p:pic>
        <p:nvPicPr>
          <p:cNvPr id="12" name="Picture 11">
            <a:extLst>
              <a:ext uri="{FF2B5EF4-FFF2-40B4-BE49-F238E27FC236}">
                <a16:creationId xmlns:a16="http://schemas.microsoft.com/office/drawing/2014/main" id="{B723DA04-EF2D-AB4D-8EB5-86CFAE01AFC9}"/>
              </a:ext>
            </a:extLst>
          </p:cNvPr>
          <p:cNvPicPr>
            <a:picLocks noChangeAspect="1"/>
          </p:cNvPicPr>
          <p:nvPr/>
        </p:nvPicPr>
        <p:blipFill>
          <a:blip r:embed="rId6"/>
          <a:stretch>
            <a:fillRect/>
          </a:stretch>
        </p:blipFill>
        <p:spPr>
          <a:xfrm>
            <a:off x="2637447" y="1745165"/>
            <a:ext cx="2651542" cy="4362821"/>
          </a:xfrm>
          <a:prstGeom prst="rect">
            <a:avLst/>
          </a:prstGeom>
        </p:spPr>
      </p:pic>
      <p:sp>
        <p:nvSpPr>
          <p:cNvPr id="14" name="TextBox 13">
            <a:extLst>
              <a:ext uri="{FF2B5EF4-FFF2-40B4-BE49-F238E27FC236}">
                <a16:creationId xmlns:a16="http://schemas.microsoft.com/office/drawing/2014/main" id="{091C477C-01B2-DB45-BE93-5F65AF4BDA32}"/>
              </a:ext>
            </a:extLst>
          </p:cNvPr>
          <p:cNvSpPr txBox="1"/>
          <p:nvPr/>
        </p:nvSpPr>
        <p:spPr>
          <a:xfrm>
            <a:off x="3616036" y="6220691"/>
            <a:ext cx="184731" cy="400110"/>
          </a:xfrm>
          <a:prstGeom prst="rect">
            <a:avLst/>
          </a:prstGeom>
          <a:noFill/>
        </p:spPr>
        <p:txBody>
          <a:bodyPr wrap="none" rtlCol="0">
            <a:spAutoFit/>
          </a:bodyPr>
          <a:lstStyle/>
          <a:p>
            <a:endParaRPr lang="en-US" dirty="0"/>
          </a:p>
        </p:txBody>
      </p:sp>
      <p:sp>
        <p:nvSpPr>
          <p:cNvPr id="20" name="TextBox 7">
            <a:extLst>
              <a:ext uri="{FF2B5EF4-FFF2-40B4-BE49-F238E27FC236}">
                <a16:creationId xmlns:a16="http://schemas.microsoft.com/office/drawing/2014/main" id="{27905E3C-AAF7-9342-BF39-9DA0368B4627}"/>
              </a:ext>
            </a:extLst>
          </p:cNvPr>
          <p:cNvSpPr txBox="1">
            <a:spLocks noChangeArrowheads="1"/>
          </p:cNvSpPr>
          <p:nvPr/>
        </p:nvSpPr>
        <p:spPr bwMode="auto">
          <a:xfrm>
            <a:off x="3317753" y="6040698"/>
            <a:ext cx="2005677"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Image Courtesy:  Linköping University</a:t>
            </a:r>
          </a:p>
        </p:txBody>
      </p:sp>
      <p:sp>
        <p:nvSpPr>
          <p:cNvPr id="21" name="TextBox 7">
            <a:extLst>
              <a:ext uri="{FF2B5EF4-FFF2-40B4-BE49-F238E27FC236}">
                <a16:creationId xmlns:a16="http://schemas.microsoft.com/office/drawing/2014/main" id="{C572D5D6-333D-8148-89F4-530AF87E673B}"/>
              </a:ext>
            </a:extLst>
          </p:cNvPr>
          <p:cNvSpPr txBox="1">
            <a:spLocks noChangeArrowheads="1"/>
          </p:cNvSpPr>
          <p:nvPr/>
        </p:nvSpPr>
        <p:spPr bwMode="auto">
          <a:xfrm>
            <a:off x="7092280" y="5390034"/>
            <a:ext cx="164660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Source: Millennium Simulation</a:t>
            </a:r>
          </a:p>
        </p:txBody>
      </p:sp>
      <p:pic>
        <p:nvPicPr>
          <p:cNvPr id="15" name="Picture 14">
            <a:extLst>
              <a:ext uri="{FF2B5EF4-FFF2-40B4-BE49-F238E27FC236}">
                <a16:creationId xmlns:a16="http://schemas.microsoft.com/office/drawing/2014/main" id="{E2EEB2EB-2DAE-0348-9229-240619D0F512}"/>
              </a:ext>
            </a:extLst>
          </p:cNvPr>
          <p:cNvPicPr>
            <a:picLocks noChangeAspect="1"/>
          </p:cNvPicPr>
          <p:nvPr/>
        </p:nvPicPr>
        <p:blipFill>
          <a:blip r:embed="rId7"/>
          <a:stretch>
            <a:fillRect/>
          </a:stretch>
        </p:blipFill>
        <p:spPr>
          <a:xfrm>
            <a:off x="4459217" y="2268401"/>
            <a:ext cx="4187957" cy="3140968"/>
          </a:xfrm>
          <a:prstGeom prst="rect">
            <a:avLst/>
          </a:prstGeom>
        </p:spPr>
      </p:pic>
    </p:spTree>
    <p:extLst>
      <p:ext uri="{BB962C8B-B14F-4D97-AF65-F5344CB8AC3E}">
        <p14:creationId xmlns:p14="http://schemas.microsoft.com/office/powerpoint/2010/main" val="4244385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9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p:bldP spid="11"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p:txBody>
          <a:bodyPr/>
          <a:lstStyle/>
          <a:p>
            <a:r>
              <a:rPr lang="en-IN"/>
              <a:t>Vijay Natarajan</a:t>
            </a:r>
            <a:endParaRPr lang="en-US"/>
          </a:p>
        </p:txBody>
      </p:sp>
      <p:sp>
        <p:nvSpPr>
          <p:cNvPr id="18" name="Footer Placeholder 4"/>
          <p:cNvSpPr>
            <a:spLocks noGrp="1"/>
          </p:cNvSpPr>
          <p:nvPr>
            <p:ph type="ftr" sz="quarter" idx="11"/>
          </p:nvPr>
        </p:nvSpPr>
        <p:spPr/>
        <p:txBody>
          <a:bodyPr/>
          <a:lstStyle/>
          <a:p>
            <a:r>
              <a:rPr lang="en-IN"/>
              <a:t>ACM Summer School 2019 : Reeb Graphs and Applications</a:t>
            </a:r>
            <a:endParaRPr lang="en-US"/>
          </a:p>
        </p:txBody>
      </p:sp>
      <p:sp>
        <p:nvSpPr>
          <p:cNvPr id="19" name="Slide Number Placeholder 5"/>
          <p:cNvSpPr>
            <a:spLocks noGrp="1"/>
          </p:cNvSpPr>
          <p:nvPr>
            <p:ph type="sldNum" sz="quarter" idx="12"/>
          </p:nvPr>
        </p:nvSpPr>
        <p:spPr/>
        <p:txBody>
          <a:bodyPr/>
          <a:lstStyle/>
          <a:p>
            <a:fld id="{27EFC6D8-6355-3142-81F5-70AA137A774D}" type="slidenum">
              <a:rPr lang="en-US"/>
              <a:pPr/>
              <a:t>29</a:t>
            </a:fld>
            <a:endParaRPr lang="en-US"/>
          </a:p>
        </p:txBody>
      </p:sp>
      <p:sp>
        <p:nvSpPr>
          <p:cNvPr id="90114" name="Rectangle 2"/>
          <p:cNvSpPr>
            <a:spLocks noGrp="1" noChangeArrowheads="1"/>
          </p:cNvSpPr>
          <p:nvPr>
            <p:ph type="title"/>
          </p:nvPr>
        </p:nvSpPr>
        <p:spPr/>
        <p:txBody>
          <a:bodyPr/>
          <a:lstStyle/>
          <a:p>
            <a:r>
              <a:rPr lang="en-US"/>
              <a:t>Critical Points - 1D, 2D</a:t>
            </a:r>
          </a:p>
        </p:txBody>
      </p:sp>
      <p:sp>
        <p:nvSpPr>
          <p:cNvPr id="90115" name="Rectangle 3"/>
          <p:cNvSpPr>
            <a:spLocks noChangeArrowheads="1"/>
          </p:cNvSpPr>
          <p:nvPr/>
        </p:nvSpPr>
        <p:spPr bwMode="auto">
          <a:xfrm>
            <a:off x="3344863" y="2209800"/>
            <a:ext cx="2236510" cy="4616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dirty="0">
                <a:solidFill>
                  <a:srgbClr val="000000"/>
                </a:solidFill>
                <a:latin typeface="+mn-lt"/>
              </a:rPr>
              <a:t>Gradient lines</a:t>
            </a:r>
          </a:p>
        </p:txBody>
      </p:sp>
      <p:grpSp>
        <p:nvGrpSpPr>
          <p:cNvPr id="90116" name="Group 4"/>
          <p:cNvGrpSpPr>
            <a:grpSpLocks/>
          </p:cNvGrpSpPr>
          <p:nvPr/>
        </p:nvGrpSpPr>
        <p:grpSpPr bwMode="auto">
          <a:xfrm>
            <a:off x="3200400" y="3124200"/>
            <a:ext cx="2514600" cy="211138"/>
            <a:chOff x="2016" y="1968"/>
            <a:chExt cx="1584" cy="133"/>
          </a:xfrm>
        </p:grpSpPr>
        <p:pic>
          <p:nvPicPr>
            <p:cNvPr id="90117" name="Picture 5"/>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16" y="1968"/>
              <a:ext cx="130" cy="133"/>
            </a:xfrm>
            <a:prstGeom prst="rect">
              <a:avLst/>
            </a:prstGeom>
            <a:noFill/>
            <a:extLst>
              <a:ext uri="{909E8E84-426E-40dd-AFC4-6F175D3DCCD1}">
                <a14:hiddenFill xmlns="" xmlns:a14="http://schemas.microsoft.com/office/drawing/2010/main">
                  <a:solidFill>
                    <a:srgbClr val="00CC99"/>
                  </a:solidFill>
                </a14:hiddenFill>
              </a:ext>
            </a:extLst>
          </p:spPr>
        </p:pic>
        <p:sp>
          <p:nvSpPr>
            <p:cNvPr id="90118" name="Line 6"/>
            <p:cNvSpPr>
              <a:spLocks noChangeShapeType="1"/>
            </p:cNvSpPr>
            <p:nvPr/>
          </p:nvSpPr>
          <p:spPr bwMode="auto">
            <a:xfrm flipH="1">
              <a:off x="2016" y="2016"/>
              <a:ext cx="24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90119" name="Line 7"/>
            <p:cNvSpPr>
              <a:spLocks noChangeShapeType="1"/>
            </p:cNvSpPr>
            <p:nvPr/>
          </p:nvSpPr>
          <p:spPr bwMode="auto">
            <a:xfrm rot="10800000" flipH="1">
              <a:off x="2448" y="2016"/>
              <a:ext cx="24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90120" name="Line 8"/>
            <p:cNvSpPr>
              <a:spLocks noChangeShapeType="1"/>
            </p:cNvSpPr>
            <p:nvPr/>
          </p:nvSpPr>
          <p:spPr bwMode="auto">
            <a:xfrm flipH="1">
              <a:off x="3360" y="2021"/>
              <a:ext cx="24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90121" name="Line 9"/>
            <p:cNvSpPr>
              <a:spLocks noChangeShapeType="1"/>
            </p:cNvSpPr>
            <p:nvPr/>
          </p:nvSpPr>
          <p:spPr bwMode="auto">
            <a:xfrm rot="10800000" flipH="1">
              <a:off x="2976" y="2021"/>
              <a:ext cx="24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pic>
          <p:nvPicPr>
            <p:cNvPr id="90122"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4" y="1968"/>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90123" name="Group 11"/>
          <p:cNvGrpSpPr>
            <a:grpSpLocks/>
          </p:cNvGrpSpPr>
          <p:nvPr/>
        </p:nvGrpSpPr>
        <p:grpSpPr bwMode="auto">
          <a:xfrm>
            <a:off x="1905000" y="3886200"/>
            <a:ext cx="6243638" cy="1827213"/>
            <a:chOff x="1200" y="2448"/>
            <a:chExt cx="3933" cy="1151"/>
          </a:xfrm>
        </p:grpSpPr>
        <p:pic>
          <p:nvPicPr>
            <p:cNvPr id="90124" name="Picture 12"/>
            <p:cNvPicPr>
              <a:picLocks noChangeAspect="1" noChangeArrowheads="1"/>
            </p:cNvPicPr>
            <p:nvPr/>
          </p:nvPicPr>
          <p:blipFill>
            <a:blip r:embed="rId5">
              <a:lum bright="-20000"/>
              <a:extLst>
                <a:ext uri="{28A0092B-C50C-407E-A947-70E740481C1C}">
                  <a14:useLocalDpi xmlns:a14="http://schemas.microsoft.com/office/drawing/2010/main" val="0"/>
                </a:ext>
              </a:extLst>
            </a:blip>
            <a:srcRect/>
            <a:stretch>
              <a:fillRect/>
            </a:stretch>
          </p:blipFill>
          <p:spPr bwMode="auto">
            <a:xfrm>
              <a:off x="1200" y="2448"/>
              <a:ext cx="3933" cy="11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90125" name="Group 13"/>
            <p:cNvGrpSpPr>
              <a:grpSpLocks/>
            </p:cNvGrpSpPr>
            <p:nvPr/>
          </p:nvGrpSpPr>
          <p:grpSpPr bwMode="auto">
            <a:xfrm>
              <a:off x="1667" y="2928"/>
              <a:ext cx="2919" cy="181"/>
              <a:chOff x="1667" y="2928"/>
              <a:chExt cx="2919" cy="181"/>
            </a:xfrm>
          </p:grpSpPr>
          <p:pic>
            <p:nvPicPr>
              <p:cNvPr id="90126" name="Picture 14"/>
              <p:cNvPicPr>
                <a:picLocks noChangeAspect="1" noChangeArrowheads="1"/>
              </p:cNvPicPr>
              <p:nvPr/>
            </p:nvPicPr>
            <p:blipFill>
              <a:blip r:embed="rId6">
                <a:clrChange>
                  <a:clrFrom>
                    <a:srgbClr val="FAFEFF"/>
                  </a:clrFrom>
                  <a:clrTo>
                    <a:srgbClr val="FAFE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rot="-10800000">
                <a:off x="3024" y="2928"/>
                <a:ext cx="201" cy="181"/>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27" name="Picture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47" y="2971"/>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0128" name="Picture 16"/>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67" y="2948"/>
                <a:ext cx="130" cy="133"/>
              </a:xfrm>
              <a:prstGeom prst="rect">
                <a:avLst/>
              </a:prstGeom>
              <a:noFill/>
              <a:extLst>
                <a:ext uri="{909E8E84-426E-40dd-AFC4-6F175D3DCCD1}">
                  <a14:hiddenFill xmlns="" xmlns:a14="http://schemas.microsoft.com/office/drawing/2010/main">
                    <a:solidFill>
                      <a:srgbClr val="00CC99"/>
                    </a:solidFill>
                  </a14:hiddenFill>
                </a:ext>
              </a:extLst>
            </p:spPr>
          </p:pic>
        </p:grpSp>
      </p:grpSp>
    </p:spTree>
    <p:extLst>
      <p:ext uri="{BB962C8B-B14F-4D97-AF65-F5344CB8AC3E}">
        <p14:creationId xmlns:p14="http://schemas.microsoft.com/office/powerpoint/2010/main" val="1445688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01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r>
              <a:rPr lang="en-IN"/>
              <a:t>Vijay Natarajan</a:t>
            </a:r>
            <a:endParaRPr lang="en-US"/>
          </a:p>
        </p:txBody>
      </p:sp>
      <p:sp>
        <p:nvSpPr>
          <p:cNvPr id="10" name="Footer Placeholder 4"/>
          <p:cNvSpPr>
            <a:spLocks noGrp="1"/>
          </p:cNvSpPr>
          <p:nvPr>
            <p:ph type="ftr" sz="quarter" idx="11"/>
          </p:nvPr>
        </p:nvSpPr>
        <p:spPr/>
        <p:txBody>
          <a:bodyPr/>
          <a:lstStyle/>
          <a:p>
            <a:r>
              <a:rPr lang="en-IN"/>
              <a:t>ACM Summer School 2019 : Reeb Graphs and Applications</a:t>
            </a:r>
            <a:endParaRPr lang="en-US"/>
          </a:p>
        </p:txBody>
      </p:sp>
      <p:sp>
        <p:nvSpPr>
          <p:cNvPr id="11" name="Slide Number Placeholder 5"/>
          <p:cNvSpPr>
            <a:spLocks noGrp="1"/>
          </p:cNvSpPr>
          <p:nvPr>
            <p:ph type="sldNum" sz="quarter" idx="12"/>
          </p:nvPr>
        </p:nvSpPr>
        <p:spPr/>
        <p:txBody>
          <a:bodyPr/>
          <a:lstStyle/>
          <a:p>
            <a:fld id="{F07F0A21-3FB4-9640-B94B-5DC73D567826}" type="slidenum">
              <a:rPr lang="en-US"/>
              <a:pPr/>
              <a:t>30</a:t>
            </a:fld>
            <a:endParaRPr lang="en-US"/>
          </a:p>
        </p:txBody>
      </p:sp>
      <p:sp>
        <p:nvSpPr>
          <p:cNvPr id="94210" name="Rectangle 2"/>
          <p:cNvSpPr>
            <a:spLocks noGrp="1" noChangeArrowheads="1"/>
          </p:cNvSpPr>
          <p:nvPr>
            <p:ph type="title"/>
          </p:nvPr>
        </p:nvSpPr>
        <p:spPr/>
        <p:txBody>
          <a:bodyPr/>
          <a:lstStyle/>
          <a:p>
            <a:r>
              <a:rPr lang="en-US"/>
              <a:t>Critical Points - 3D</a:t>
            </a:r>
          </a:p>
        </p:txBody>
      </p:sp>
      <p:pic>
        <p:nvPicPr>
          <p:cNvPr id="2" name="Picture 1">
            <a:extLst>
              <a:ext uri="{FF2B5EF4-FFF2-40B4-BE49-F238E27FC236}">
                <a16:creationId xmlns:a16="http://schemas.microsoft.com/office/drawing/2014/main" id="{81B72FE4-EBA4-3D49-8FC8-A3F3E13E2865}"/>
              </a:ext>
            </a:extLst>
          </p:cNvPr>
          <p:cNvPicPr>
            <a:picLocks noChangeAspect="1"/>
          </p:cNvPicPr>
          <p:nvPr/>
        </p:nvPicPr>
        <p:blipFill>
          <a:blip r:embed="rId3"/>
          <a:stretch>
            <a:fillRect/>
          </a:stretch>
        </p:blipFill>
        <p:spPr>
          <a:xfrm>
            <a:off x="270000" y="2852936"/>
            <a:ext cx="8604000" cy="1619956"/>
          </a:xfrm>
          <a:prstGeom prst="rect">
            <a:avLst/>
          </a:prstGeom>
        </p:spPr>
      </p:pic>
    </p:spTree>
    <p:extLst>
      <p:ext uri="{BB962C8B-B14F-4D97-AF65-F5344CB8AC3E}">
        <p14:creationId xmlns:p14="http://schemas.microsoft.com/office/powerpoint/2010/main" val="4096494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dirty="0">
                <a:latin typeface="Century Gothic" charset="0"/>
                <a:ea typeface="ＭＳ Ｐゴシック" charset="0"/>
              </a:rPr>
              <a:t>Reeb Graph : Arcs</a:t>
            </a:r>
          </a:p>
        </p:txBody>
      </p:sp>
      <p:sp>
        <p:nvSpPr>
          <p:cNvPr id="88067" name="Content Placeholder 8"/>
          <p:cNvSpPr>
            <a:spLocks noGrp="1"/>
          </p:cNvSpPr>
          <p:nvPr>
            <p:ph sz="half" idx="1"/>
          </p:nvPr>
        </p:nvSpPr>
        <p:spPr>
          <a:xfrm>
            <a:off x="683568" y="5336232"/>
            <a:ext cx="7772400" cy="613048"/>
          </a:xfrm>
        </p:spPr>
        <p:txBody>
          <a:bodyPr>
            <a:normAutofit/>
          </a:bodyPr>
          <a:lstStyle/>
          <a:p>
            <a:r>
              <a:rPr lang="en-US" sz="2400" dirty="0">
                <a:latin typeface="Century Gothic" charset="0"/>
                <a:ea typeface="ＭＳ Ｐゴシック" charset="0"/>
                <a:cs typeface="Century Gothic" charset="0"/>
              </a:rPr>
              <a:t>Arcs in Reeb graph map to cylinders in domain</a:t>
            </a:r>
          </a:p>
        </p:txBody>
      </p:sp>
      <p:sp>
        <p:nvSpPr>
          <p:cNvPr id="88068" name="Date Placeholder 3"/>
          <p:cNvSpPr>
            <a:spLocks noGrp="1"/>
          </p:cNvSpPr>
          <p:nvPr>
            <p:ph type="dt" sz="half"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88069"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8807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75736867-02D9-934E-96AF-4711C682CDCC}" type="slidenum">
              <a:rPr lang="en-US" sz="900">
                <a:solidFill>
                  <a:srgbClr val="000000"/>
                </a:solidFill>
                <a:latin typeface="Century Gothic" charset="0"/>
                <a:cs typeface="Century Gothic" charset="0"/>
              </a:rPr>
              <a:pPr/>
              <a:t>31</a:t>
            </a:fld>
            <a:endParaRPr lang="en-US" sz="900">
              <a:solidFill>
                <a:srgbClr val="000000"/>
              </a:solidFill>
              <a:latin typeface="Century Gothic" charset="0"/>
              <a:cs typeface="Century Gothic" charset="0"/>
            </a:endParaRPr>
          </a:p>
        </p:txBody>
      </p:sp>
      <p:pic>
        <p:nvPicPr>
          <p:cNvPr id="7" name="Picture 6" descr="cylindermap.png"/>
          <p:cNvPicPr>
            <a:picLocks noChangeAspect="1"/>
          </p:cNvPicPr>
          <p:nvPr/>
        </p:nvPicPr>
        <p:blipFill>
          <a:blip r:embed="rId5"/>
          <a:stretch>
            <a:fillRect/>
          </a:stretch>
        </p:blipFill>
        <p:spPr>
          <a:xfrm>
            <a:off x="2875431" y="1707952"/>
            <a:ext cx="3032096" cy="3059989"/>
          </a:xfrm>
          <a:prstGeom prst="rect">
            <a:avLst/>
          </a:prstGeom>
          <a:effectLst>
            <a:outerShdw blurRad="50800" dist="38100" dir="2700000">
              <a:srgbClr val="000000">
                <a:alpha val="43000"/>
              </a:srgbClr>
            </a:outerShdw>
          </a:effectLst>
        </p:spPr>
      </p:pic>
      <p:pic>
        <p:nvPicPr>
          <p:cNvPr id="2" name="sweep.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12000" y="1564296"/>
            <a:ext cx="4320000" cy="3240000"/>
          </a:xfrm>
          <a:prstGeom prst="rect">
            <a:avLst/>
          </a:prstGeom>
        </p:spPr>
      </p:pic>
      <p:sp>
        <p:nvSpPr>
          <p:cNvPr id="14" name="Rectangle 7">
            <a:extLst>
              <a:ext uri="{FF2B5EF4-FFF2-40B4-BE49-F238E27FC236}">
                <a16:creationId xmlns:a16="http://schemas.microsoft.com/office/drawing/2014/main" id="{684CA117-4654-9146-A670-A94F5FC1481A}"/>
              </a:ext>
            </a:extLst>
          </p:cNvPr>
          <p:cNvSpPr>
            <a:spLocks noChangeArrowheads="1"/>
          </p:cNvSpPr>
          <p:nvPr/>
        </p:nvSpPr>
        <p:spPr bwMode="auto">
          <a:xfrm>
            <a:off x="5580112" y="6248400"/>
            <a:ext cx="280397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[Doraiswamy and Natarajan, </a:t>
            </a:r>
            <a:r>
              <a:rPr lang="en-US" sz="800" i="1" dirty="0">
                <a:latin typeface="Courier"/>
                <a:cs typeface="Courier"/>
              </a:rPr>
              <a:t>IEEE TVCG</a:t>
            </a:r>
            <a:r>
              <a:rPr lang="en-US" sz="800" dirty="0">
                <a:latin typeface="Courier"/>
                <a:cs typeface="Courier"/>
              </a:rPr>
              <a:t>, 2013]</a:t>
            </a:r>
          </a:p>
        </p:txBody>
      </p:sp>
    </p:spTree>
    <p:extLst>
      <p:ext uri="{BB962C8B-B14F-4D97-AF65-F5344CB8AC3E}">
        <p14:creationId xmlns:p14="http://schemas.microsoft.com/office/powerpoint/2010/main" val="5738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0" fill="hold"/>
                                        <p:tgtEl>
                                          <p:spTgt spid="2"/>
                                        </p:tgtEl>
                                      </p:cBhvr>
                                    </p:cmd>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A864A53-B089-9E40-A2D2-9105F59B68E7}"/>
              </a:ext>
            </a:extLst>
          </p:cNvPr>
          <p:cNvSpPr>
            <a:spLocks noGrp="1"/>
          </p:cNvSpPr>
          <p:nvPr>
            <p:ph type="title"/>
          </p:nvPr>
        </p:nvSpPr>
        <p:spPr/>
        <p:txBody>
          <a:bodyPr/>
          <a:lstStyle/>
          <a:p>
            <a:r>
              <a:rPr lang="en-US" dirty="0"/>
              <a:t>Reeb Graph : Properties</a:t>
            </a:r>
          </a:p>
        </p:txBody>
      </p:sp>
      <p:sp>
        <p:nvSpPr>
          <p:cNvPr id="5" name="Date Placeholder 4">
            <a:extLst>
              <a:ext uri="{FF2B5EF4-FFF2-40B4-BE49-F238E27FC236}">
                <a16:creationId xmlns:a16="http://schemas.microsoft.com/office/drawing/2014/main" id="{36078359-BE3E-3041-8C98-BB82AE8DD8E3}"/>
              </a:ext>
            </a:extLst>
          </p:cNvPr>
          <p:cNvSpPr>
            <a:spLocks noGrp="1"/>
          </p:cNvSpPr>
          <p:nvPr>
            <p:ph type="dt" sz="half" idx="10"/>
          </p:nvPr>
        </p:nvSpPr>
        <p:spPr/>
        <p:txBody>
          <a:bodyPr/>
          <a:lstStyle/>
          <a:p>
            <a:r>
              <a:rPr lang="en-IN"/>
              <a:t>Vijay Natarajan</a:t>
            </a:r>
            <a:endParaRPr lang="en-US"/>
          </a:p>
        </p:txBody>
      </p:sp>
      <p:sp>
        <p:nvSpPr>
          <p:cNvPr id="6" name="Footer Placeholder 5">
            <a:extLst>
              <a:ext uri="{FF2B5EF4-FFF2-40B4-BE49-F238E27FC236}">
                <a16:creationId xmlns:a16="http://schemas.microsoft.com/office/drawing/2014/main" id="{6D04FD72-81D6-4A44-9CCD-4A08F6BAF155}"/>
              </a:ext>
            </a:extLst>
          </p:cNvPr>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6">
            <a:extLst>
              <a:ext uri="{FF2B5EF4-FFF2-40B4-BE49-F238E27FC236}">
                <a16:creationId xmlns:a16="http://schemas.microsoft.com/office/drawing/2014/main" id="{B7AE36DD-F8EA-8144-B518-2D523DE46B3F}"/>
              </a:ext>
            </a:extLst>
          </p:cNvPr>
          <p:cNvSpPr>
            <a:spLocks noGrp="1"/>
          </p:cNvSpPr>
          <p:nvPr>
            <p:ph type="sldNum" sz="quarter" idx="12"/>
          </p:nvPr>
        </p:nvSpPr>
        <p:spPr/>
        <p:txBody>
          <a:bodyPr/>
          <a:lstStyle/>
          <a:p>
            <a:fld id="{833FEBDD-1A79-EF46-8DAC-4FDB65242AE7}" type="slidenum">
              <a:rPr lang="en-US" smtClean="0"/>
              <a:pPr/>
              <a:t>32</a:t>
            </a:fld>
            <a:endParaRPr lang="en-US"/>
          </a:p>
        </p:txBody>
      </p:sp>
      <p:pic>
        <p:nvPicPr>
          <p:cNvPr id="9" name="Picture 8" descr="A picture containing object, wall&#13;&#10;&#13;&#10;Description automatically generated">
            <a:extLst>
              <a:ext uri="{FF2B5EF4-FFF2-40B4-BE49-F238E27FC236}">
                <a16:creationId xmlns:a16="http://schemas.microsoft.com/office/drawing/2014/main" id="{6B7E4B21-4D5A-9C4C-BB9B-0DD1A9989042}"/>
              </a:ext>
            </a:extLst>
          </p:cNvPr>
          <p:cNvPicPr>
            <a:picLocks noChangeAspect="1"/>
          </p:cNvPicPr>
          <p:nvPr/>
        </p:nvPicPr>
        <p:blipFill>
          <a:blip r:embed="rId2"/>
          <a:stretch>
            <a:fillRect/>
          </a:stretch>
        </p:blipFill>
        <p:spPr>
          <a:xfrm>
            <a:off x="1907704" y="2213992"/>
            <a:ext cx="4806774" cy="2736304"/>
          </a:xfrm>
          <a:prstGeom prst="rect">
            <a:avLst/>
          </a:prstGeom>
        </p:spPr>
      </p:pic>
    </p:spTree>
    <p:extLst>
      <p:ext uri="{BB962C8B-B14F-4D97-AF65-F5344CB8AC3E}">
        <p14:creationId xmlns:p14="http://schemas.microsoft.com/office/powerpoint/2010/main" val="955486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a:t>Characterizing Surfaces</a:t>
            </a:r>
          </a:p>
        </p:txBody>
      </p:sp>
      <p:sp>
        <p:nvSpPr>
          <p:cNvPr id="114691" name="Rectangle 3"/>
          <p:cNvSpPr>
            <a:spLocks noGrp="1" noChangeArrowheads="1"/>
          </p:cNvSpPr>
          <p:nvPr>
            <p:ph idx="1"/>
          </p:nvPr>
        </p:nvSpPr>
        <p:spPr/>
        <p:txBody>
          <a:bodyPr/>
          <a:lstStyle/>
          <a:p>
            <a:r>
              <a:rPr lang="en-US" sz="2400" dirty="0"/>
              <a:t>Orientable surfaces fully characterized by genus</a:t>
            </a:r>
          </a:p>
          <a:p>
            <a:r>
              <a:rPr lang="en-US" sz="2400" dirty="0"/>
              <a:t>M = S # T # T # … # T (</a:t>
            </a:r>
            <a:r>
              <a:rPr lang="en-US" sz="2400" i="1" dirty="0"/>
              <a:t>g</a:t>
            </a:r>
            <a:r>
              <a:rPr lang="en-US" sz="2400" dirty="0"/>
              <a:t>-torus)</a:t>
            </a:r>
          </a:p>
          <a:p>
            <a:r>
              <a:rPr lang="en-US" sz="2400" dirty="0"/>
              <a:t>Euler Characteristic : </a:t>
            </a:r>
            <a:r>
              <a:rPr lang="en-US" sz="2400" dirty="0">
                <a:latin typeface="Times New Roman" charset="0"/>
                <a:sym typeface="Symbol" charset="0"/>
              </a:rPr>
              <a:t> </a:t>
            </a:r>
            <a:r>
              <a:rPr lang="en-US" sz="2400" dirty="0">
                <a:sym typeface="Symbol" charset="0"/>
              </a:rPr>
              <a:t>= 2 – 2</a:t>
            </a:r>
            <a:r>
              <a:rPr lang="en-US" sz="2400" i="1" dirty="0">
                <a:sym typeface="Symbol" charset="0"/>
              </a:rPr>
              <a:t>g</a:t>
            </a:r>
            <a:r>
              <a:rPr lang="en-US" sz="2400" dirty="0">
                <a:sym typeface="Symbol" charset="0"/>
              </a:rPr>
              <a:t> </a:t>
            </a:r>
            <a:endParaRPr lang="en-US" sz="2400" dirty="0"/>
          </a:p>
        </p:txBody>
      </p:sp>
      <p:sp>
        <p:nvSpPr>
          <p:cNvPr id="6" name="Date Placeholder 3"/>
          <p:cNvSpPr>
            <a:spLocks noGrp="1"/>
          </p:cNvSpPr>
          <p:nvPr>
            <p:ph type="dt" sz="half" idx="10"/>
          </p:nvPr>
        </p:nvSpPr>
        <p:spPr/>
        <p:txBody>
          <a:bodyPr/>
          <a:lstStyle/>
          <a:p>
            <a:r>
              <a:rPr lang="en-IN"/>
              <a:t>Vijay Natarajan</a:t>
            </a:r>
            <a:endParaRPr lang="en-US"/>
          </a:p>
        </p:txBody>
      </p:sp>
      <p:sp>
        <p:nvSpPr>
          <p:cNvPr id="7" name="Footer Placeholder 4"/>
          <p:cNvSpPr>
            <a:spLocks noGrp="1"/>
          </p:cNvSpPr>
          <p:nvPr>
            <p:ph type="ftr" sz="quarter" idx="11"/>
          </p:nvPr>
        </p:nvSpPr>
        <p:spPr/>
        <p:txBody>
          <a:bodyPr/>
          <a:lstStyle/>
          <a:p>
            <a:r>
              <a:rPr lang="en-IN"/>
              <a:t>ACM Summer School 2019 : Reeb Graphs and Applications</a:t>
            </a:r>
            <a:endParaRPr lang="en-US"/>
          </a:p>
        </p:txBody>
      </p:sp>
      <p:sp>
        <p:nvSpPr>
          <p:cNvPr id="8" name="Slide Number Placeholder 5"/>
          <p:cNvSpPr>
            <a:spLocks noGrp="1"/>
          </p:cNvSpPr>
          <p:nvPr>
            <p:ph type="sldNum" sz="quarter" idx="12"/>
          </p:nvPr>
        </p:nvSpPr>
        <p:spPr/>
        <p:txBody>
          <a:bodyPr/>
          <a:lstStyle/>
          <a:p>
            <a:fld id="{6EFB4237-4A51-3C4A-ABC3-7B060DFB408F}" type="slidenum">
              <a:rPr lang="en-US"/>
              <a:pPr/>
              <a:t>33</a:t>
            </a:fld>
            <a:endParaRPr lang="en-US"/>
          </a:p>
        </p:txBody>
      </p:sp>
      <p:pic>
        <p:nvPicPr>
          <p:cNvPr id="10" name="Picture 7">
            <a:extLst>
              <a:ext uri="{FF2B5EF4-FFF2-40B4-BE49-F238E27FC236}">
                <a16:creationId xmlns:a16="http://schemas.microsoft.com/office/drawing/2014/main" id="{95E925E7-1CD9-C947-BE3C-C149B03500F2}"/>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16200000">
            <a:off x="577602" y="4427507"/>
            <a:ext cx="1724400" cy="1800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6" name="Picture 4">
            <a:extLst>
              <a:ext uri="{FF2B5EF4-FFF2-40B4-BE49-F238E27FC236}">
                <a16:creationId xmlns:a16="http://schemas.microsoft.com/office/drawing/2014/main" id="{9E2D01CC-3DCA-F749-80CD-8BCF75F95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000" y="4428193"/>
            <a:ext cx="1785600" cy="1799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D14491D-4203-234F-8FF2-A9EA2185AF91}"/>
              </a:ext>
            </a:extLst>
          </p:cNvPr>
          <p:cNvPicPr>
            <a:picLocks noChangeAspect="1"/>
          </p:cNvPicPr>
          <p:nvPr/>
        </p:nvPicPr>
        <p:blipFill>
          <a:blip r:embed="rId5"/>
          <a:stretch>
            <a:fillRect/>
          </a:stretch>
        </p:blipFill>
        <p:spPr>
          <a:xfrm>
            <a:off x="4878217" y="4428387"/>
            <a:ext cx="1638000" cy="1798738"/>
          </a:xfrm>
          <a:prstGeom prst="rect">
            <a:avLst/>
          </a:prstGeom>
        </p:spPr>
      </p:pic>
      <p:pic>
        <p:nvPicPr>
          <p:cNvPr id="4" name="Picture 3">
            <a:extLst>
              <a:ext uri="{FF2B5EF4-FFF2-40B4-BE49-F238E27FC236}">
                <a16:creationId xmlns:a16="http://schemas.microsoft.com/office/drawing/2014/main" id="{357BA6FA-6C46-0543-9F74-DFF1CAB85766}"/>
              </a:ext>
            </a:extLst>
          </p:cNvPr>
          <p:cNvPicPr>
            <a:picLocks noChangeAspect="1"/>
          </p:cNvPicPr>
          <p:nvPr/>
        </p:nvPicPr>
        <p:blipFill>
          <a:blip r:embed="rId6"/>
          <a:stretch>
            <a:fillRect/>
          </a:stretch>
        </p:blipFill>
        <p:spPr>
          <a:xfrm>
            <a:off x="6643838" y="4428044"/>
            <a:ext cx="2044800" cy="1799424"/>
          </a:xfrm>
          <a:prstGeom prst="rect">
            <a:avLst/>
          </a:prstGeom>
        </p:spPr>
      </p:pic>
    </p:spTree>
    <p:extLst>
      <p:ext uri="{BB962C8B-B14F-4D97-AF65-F5344CB8AC3E}">
        <p14:creationId xmlns:p14="http://schemas.microsoft.com/office/powerpoint/2010/main" val="1636436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IN"/>
              <a:t>Vijay Natarajan</a:t>
            </a:r>
            <a:endParaRPr lang="en-US"/>
          </a:p>
        </p:txBody>
      </p:sp>
      <p:sp>
        <p:nvSpPr>
          <p:cNvPr id="7" name="Footer Placeholder 4"/>
          <p:cNvSpPr>
            <a:spLocks noGrp="1"/>
          </p:cNvSpPr>
          <p:nvPr>
            <p:ph type="ftr" sz="quarter" idx="11"/>
          </p:nvPr>
        </p:nvSpPr>
        <p:spPr/>
        <p:txBody>
          <a:bodyPr/>
          <a:lstStyle/>
          <a:p>
            <a:r>
              <a:rPr lang="en-IN"/>
              <a:t>ACM Summer School 2019 : Reeb Graphs and Applications</a:t>
            </a:r>
            <a:endParaRPr lang="en-US"/>
          </a:p>
        </p:txBody>
      </p:sp>
      <p:sp>
        <p:nvSpPr>
          <p:cNvPr id="8" name="Slide Number Placeholder 5"/>
          <p:cNvSpPr>
            <a:spLocks noGrp="1"/>
          </p:cNvSpPr>
          <p:nvPr>
            <p:ph type="sldNum" sz="quarter" idx="12"/>
          </p:nvPr>
        </p:nvSpPr>
        <p:spPr/>
        <p:txBody>
          <a:bodyPr/>
          <a:lstStyle/>
          <a:p>
            <a:fld id="{6EFB4237-4A51-3C4A-ABC3-7B060DFB408F}" type="slidenum">
              <a:rPr lang="en-US"/>
              <a:pPr/>
              <a:t>34</a:t>
            </a:fld>
            <a:endParaRPr lang="en-US"/>
          </a:p>
        </p:txBody>
      </p:sp>
      <p:sp>
        <p:nvSpPr>
          <p:cNvPr id="114690" name="Rectangle 2"/>
          <p:cNvSpPr>
            <a:spLocks noGrp="1" noChangeArrowheads="1"/>
          </p:cNvSpPr>
          <p:nvPr>
            <p:ph type="title"/>
          </p:nvPr>
        </p:nvSpPr>
        <p:spPr/>
        <p:txBody>
          <a:bodyPr/>
          <a:lstStyle/>
          <a:p>
            <a:r>
              <a:rPr lang="en-US" dirty="0"/>
              <a:t>Euler Characteristic</a:t>
            </a:r>
          </a:p>
        </p:txBody>
      </p:sp>
      <p:sp>
        <p:nvSpPr>
          <p:cNvPr id="114691" name="Rectangle 3"/>
          <p:cNvSpPr>
            <a:spLocks noGrp="1" noChangeArrowheads="1"/>
          </p:cNvSpPr>
          <p:nvPr>
            <p:ph type="body" idx="1"/>
          </p:nvPr>
        </p:nvSpPr>
        <p:spPr>
          <a:xfrm>
            <a:off x="809625" y="2514600"/>
            <a:ext cx="4295775" cy="3881438"/>
          </a:xfrm>
        </p:spPr>
        <p:txBody>
          <a:bodyPr/>
          <a:lstStyle/>
          <a:p>
            <a:r>
              <a:rPr lang="en-US" sz="2400" dirty="0"/>
              <a:t>Shape invariant</a:t>
            </a:r>
          </a:p>
          <a:p>
            <a:r>
              <a:rPr lang="en-US" sz="2400" dirty="0"/>
              <a:t>Alternating sum of number of critical  points</a:t>
            </a:r>
          </a:p>
          <a:p>
            <a:r>
              <a:rPr lang="en-US" sz="2400" dirty="0"/>
              <a:t>Alternating sum of number of </a:t>
            </a:r>
            <a:r>
              <a:rPr lang="en-US" sz="2400" i="1" dirty="0"/>
              <a:t>k</a:t>
            </a:r>
            <a:r>
              <a:rPr lang="en-US" sz="2400" dirty="0"/>
              <a:t>-simplices</a:t>
            </a:r>
          </a:p>
          <a:p>
            <a:endParaRPr lang="en-US" sz="2400" dirty="0"/>
          </a:p>
        </p:txBody>
      </p:sp>
      <p:graphicFrame>
        <p:nvGraphicFramePr>
          <p:cNvPr id="114692" name="Object 4"/>
          <p:cNvGraphicFramePr>
            <a:graphicFrameLocks noChangeAspect="1"/>
          </p:cNvGraphicFramePr>
          <p:nvPr>
            <p:extLst>
              <p:ext uri="{D42A27DB-BD31-4B8C-83A1-F6EECF244321}">
                <p14:modId xmlns:p14="http://schemas.microsoft.com/office/powerpoint/2010/main" val="1066025625"/>
              </p:ext>
            </p:extLst>
          </p:nvPr>
        </p:nvGraphicFramePr>
        <p:xfrm>
          <a:off x="1115616" y="4861716"/>
          <a:ext cx="4800600" cy="1054100"/>
        </p:xfrm>
        <a:graphic>
          <a:graphicData uri="http://schemas.openxmlformats.org/presentationml/2006/ole">
            <mc:AlternateContent xmlns:mc="http://schemas.openxmlformats.org/markup-compatibility/2006">
              <mc:Choice xmlns:v="urn:schemas-microsoft-com:vml" Requires="v">
                <p:oleObj spid="_x0000_s23588" name="Equation" r:id="rId4" imgW="1562100" imgH="342900" progId="Equation.3">
                  <p:embed/>
                </p:oleObj>
              </mc:Choice>
              <mc:Fallback>
                <p:oleObj name="Equation" r:id="rId4" imgW="1562100" imgH="342900" progId="Equation.3">
                  <p:embed/>
                  <p:pic>
                    <p:nvPicPr>
                      <p:cNvPr id="11469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4861716"/>
                        <a:ext cx="4800600" cy="1054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4693" name="Rectangle 5"/>
          <p:cNvSpPr>
            <a:spLocks noChangeArrowheads="1"/>
          </p:cNvSpPr>
          <p:nvPr/>
        </p:nvSpPr>
        <p:spPr bwMode="auto">
          <a:xfrm>
            <a:off x="5305425" y="2514600"/>
            <a:ext cx="383857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90000"/>
              </a:lnSpc>
              <a:spcBef>
                <a:spcPct val="20000"/>
              </a:spcBef>
              <a:buSzPct val="55000"/>
              <a:buFont typeface="Wingdings" charset="0"/>
              <a:buChar char="u"/>
            </a:pPr>
            <a:r>
              <a:rPr lang="en-US" dirty="0">
                <a:latin typeface="Times New Roman" charset="0"/>
              </a:rPr>
              <a:t>Sphere (</a:t>
            </a:r>
            <a:r>
              <a:rPr lang="en-US" dirty="0">
                <a:latin typeface="Times New Roman" charset="0"/>
                <a:sym typeface="Symbol" charset="0"/>
              </a:rPr>
              <a:t>=</a:t>
            </a:r>
            <a:r>
              <a:rPr lang="en-US" dirty="0">
                <a:latin typeface="Times New Roman" charset="0"/>
              </a:rPr>
              <a:t>2)</a:t>
            </a:r>
          </a:p>
          <a:p>
            <a:pPr marL="342900" indent="-342900" eaLnBrk="1" hangingPunct="1">
              <a:lnSpc>
                <a:spcPct val="90000"/>
              </a:lnSpc>
              <a:spcBef>
                <a:spcPct val="20000"/>
              </a:spcBef>
              <a:buSzPct val="55000"/>
              <a:buFont typeface="Wingdings" charset="0"/>
              <a:buChar char="u"/>
            </a:pPr>
            <a:r>
              <a:rPr lang="en-US" dirty="0">
                <a:latin typeface="Times New Roman" charset="0"/>
              </a:rPr>
              <a:t>Torus (</a:t>
            </a:r>
            <a:r>
              <a:rPr lang="en-US" dirty="0">
                <a:latin typeface="Times New Roman" charset="0"/>
                <a:sym typeface="Symbol" charset="0"/>
              </a:rPr>
              <a:t>=</a:t>
            </a:r>
            <a:r>
              <a:rPr lang="en-US" dirty="0">
                <a:latin typeface="Times New Roman" charset="0"/>
              </a:rPr>
              <a:t> 0)</a:t>
            </a:r>
          </a:p>
          <a:p>
            <a:pPr marL="342900" indent="-342900" eaLnBrk="1" hangingPunct="1">
              <a:lnSpc>
                <a:spcPct val="90000"/>
              </a:lnSpc>
              <a:spcBef>
                <a:spcPct val="20000"/>
              </a:spcBef>
              <a:buSzPct val="55000"/>
              <a:buFont typeface="Wingdings" charset="0"/>
              <a:buChar char="u"/>
            </a:pPr>
            <a:r>
              <a:rPr lang="en-US" dirty="0">
                <a:latin typeface="Times New Roman" charset="0"/>
              </a:rPr>
              <a:t>Double torus (</a:t>
            </a:r>
            <a:r>
              <a:rPr lang="en-US" dirty="0">
                <a:latin typeface="Times New Roman" charset="0"/>
                <a:sym typeface="Symbol" charset="0"/>
              </a:rPr>
              <a:t>=</a:t>
            </a:r>
            <a:r>
              <a:rPr lang="en-US" dirty="0">
                <a:latin typeface="Times New Roman" charset="0"/>
              </a:rPr>
              <a:t> -2)  </a:t>
            </a:r>
          </a:p>
        </p:txBody>
      </p:sp>
    </p:spTree>
    <p:extLst>
      <p:ext uri="{BB962C8B-B14F-4D97-AF65-F5344CB8AC3E}">
        <p14:creationId xmlns:p14="http://schemas.microsoft.com/office/powerpoint/2010/main" val="670225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469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4693">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4693">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46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utoUpdateAnimBg="0"/>
      <p:bldP spid="114693"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711A-9DBE-D34E-9243-ACA9CA8F6C22}"/>
              </a:ext>
            </a:extLst>
          </p:cNvPr>
          <p:cNvSpPr>
            <a:spLocks noGrp="1"/>
          </p:cNvSpPr>
          <p:nvPr>
            <p:ph type="title"/>
          </p:nvPr>
        </p:nvSpPr>
        <p:spPr/>
        <p:txBody>
          <a:bodyPr/>
          <a:lstStyle/>
          <a:p>
            <a:r>
              <a:rPr lang="en-US" dirty="0"/>
              <a:t>Reeb Graph : Properties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2955599-197A-9647-B3F0-CED531F37EB7}"/>
                  </a:ext>
                </a:extLst>
              </p:cNvPr>
              <p:cNvSpPr>
                <a:spLocks noGrp="1"/>
              </p:cNvSpPr>
              <p:nvPr>
                <p:ph idx="1"/>
              </p:nvPr>
            </p:nvSpPr>
            <p:spPr/>
            <p:txBody>
              <a:bodyPr>
                <a:normAutofit lnSpcReduction="10000"/>
              </a:bodyPr>
              <a:lstStyle/>
              <a:p>
                <a:r>
                  <a:rPr lang="en-US" dirty="0"/>
                  <a:t>Node degree</a:t>
                </a:r>
              </a:p>
              <a:p>
                <a:pPr lvl="1"/>
                <a:r>
                  <a:rPr lang="en-US" dirty="0"/>
                  <a:t>Reeb graph: 1 or 3</a:t>
                </a:r>
              </a:p>
              <a:p>
                <a:pPr lvl="1"/>
                <a:r>
                  <a:rPr lang="en-US" dirty="0"/>
                  <a:t>Augmented : 1, 2, 3</a:t>
                </a:r>
              </a:p>
              <a:p>
                <a:r>
                  <a:rPr lang="en-US" dirty="0"/>
                  <a:t>Mapping components</a:t>
                </a:r>
              </a:p>
              <a:p>
                <a:pPr lvl="1"/>
                <a14:m>
                  <m:oMath xmlns:m="http://schemas.openxmlformats.org/officeDocument/2006/math">
                    <m:sSub>
                      <m:sSubPr>
                        <m:ctrlPr>
                          <a:rPr lang="el-GR" i="1" smtClean="0">
                            <a:solidFill>
                              <a:srgbClr val="AB7942"/>
                            </a:solidFill>
                            <a:latin typeface="Cambria Math" panose="02040503050406030204" pitchFamily="18" charset="0"/>
                            <a:ea typeface="Cambria Math" panose="02040503050406030204" pitchFamily="18" charset="0"/>
                          </a:rPr>
                        </m:ctrlPr>
                      </m:sSubPr>
                      <m:e>
                        <m:r>
                          <m:rPr>
                            <m:sty m:val="p"/>
                          </m:rPr>
                          <a:rPr lang="el-GR" i="1">
                            <a:solidFill>
                              <a:srgbClr val="AB7942"/>
                            </a:solidFill>
                            <a:latin typeface="Cambria Math" panose="02040503050406030204" pitchFamily="18" charset="0"/>
                            <a:ea typeface="Cambria Math" panose="02040503050406030204" pitchFamily="18" charset="0"/>
                          </a:rPr>
                          <m:t>β</m:t>
                        </m:r>
                      </m:e>
                      <m:sub>
                        <m:r>
                          <a:rPr lang="en-US" b="0" i="1" smtClean="0">
                            <a:solidFill>
                              <a:srgbClr val="AB7942"/>
                            </a:solidFill>
                            <a:latin typeface="Cambria Math" panose="02040503050406030204" pitchFamily="18" charset="0"/>
                            <a:ea typeface="Cambria Math" panose="02040503050406030204" pitchFamily="18" charset="0"/>
                          </a:rPr>
                          <m:t>0</m:t>
                        </m:r>
                      </m:sub>
                    </m:sSub>
                    <m:d>
                      <m:dPr>
                        <m:ctrlPr>
                          <a:rPr lang="el-GR" i="1">
                            <a:solidFill>
                              <a:srgbClr val="AB7942"/>
                            </a:solidFill>
                            <a:latin typeface="Cambria Math" panose="02040503050406030204" pitchFamily="18" charset="0"/>
                            <a:ea typeface="Cambria Math" panose="02040503050406030204" pitchFamily="18" charset="0"/>
                          </a:rPr>
                        </m:ctrlPr>
                      </m:dPr>
                      <m:e>
                        <m:r>
                          <a:rPr lang="en-US" i="1">
                            <a:solidFill>
                              <a:srgbClr val="AB7942"/>
                            </a:solidFill>
                            <a:latin typeface="Cambria Math" panose="02040503050406030204" pitchFamily="18" charset="0"/>
                            <a:ea typeface="Cambria Math" panose="02040503050406030204" pitchFamily="18" charset="0"/>
                          </a:rPr>
                          <m:t>𝑅</m:t>
                        </m:r>
                      </m:e>
                    </m:d>
                    <m:r>
                      <a:rPr lang="en-US" b="0" i="1" smtClean="0">
                        <a:solidFill>
                          <a:srgbClr val="AB7942"/>
                        </a:solidFill>
                        <a:latin typeface="Cambria Math" panose="02040503050406030204" pitchFamily="18" charset="0"/>
                        <a:ea typeface="Cambria Math" panose="02040503050406030204" pitchFamily="18" charset="0"/>
                      </a:rPr>
                      <m:t>=</m:t>
                    </m:r>
                  </m:oMath>
                </a14:m>
                <a:r>
                  <a:rPr lang="en-US" dirty="0">
                    <a:solidFill>
                      <a:srgbClr val="AB7942"/>
                    </a:solidFill>
                  </a:rPr>
                  <a:t> </a:t>
                </a:r>
                <a14:m>
                  <m:oMath xmlns:m="http://schemas.openxmlformats.org/officeDocument/2006/math">
                    <m:sSub>
                      <m:sSubPr>
                        <m:ctrlPr>
                          <a:rPr lang="el-GR" i="1">
                            <a:solidFill>
                              <a:srgbClr val="AB7942"/>
                            </a:solidFill>
                            <a:latin typeface="Cambria Math" panose="02040503050406030204" pitchFamily="18" charset="0"/>
                            <a:ea typeface="Cambria Math" panose="02040503050406030204" pitchFamily="18" charset="0"/>
                          </a:rPr>
                        </m:ctrlPr>
                      </m:sSubPr>
                      <m:e>
                        <m:r>
                          <m:rPr>
                            <m:sty m:val="p"/>
                          </m:rPr>
                          <a:rPr lang="el-GR" i="1">
                            <a:solidFill>
                              <a:srgbClr val="AB7942"/>
                            </a:solidFill>
                            <a:latin typeface="Cambria Math" panose="02040503050406030204" pitchFamily="18" charset="0"/>
                            <a:ea typeface="Cambria Math" panose="02040503050406030204" pitchFamily="18" charset="0"/>
                          </a:rPr>
                          <m:t>β</m:t>
                        </m:r>
                      </m:e>
                      <m:sub>
                        <m:r>
                          <a:rPr lang="en-US" b="0" i="1" smtClean="0">
                            <a:solidFill>
                              <a:srgbClr val="AB7942"/>
                            </a:solidFill>
                            <a:latin typeface="Cambria Math" panose="02040503050406030204" pitchFamily="18" charset="0"/>
                            <a:ea typeface="Cambria Math" panose="02040503050406030204" pitchFamily="18" charset="0"/>
                          </a:rPr>
                          <m:t>0</m:t>
                        </m:r>
                      </m:sub>
                    </m:sSub>
                    <m:d>
                      <m:dPr>
                        <m:ctrlPr>
                          <a:rPr lang="en-US" i="1">
                            <a:solidFill>
                              <a:srgbClr val="AB7942"/>
                            </a:solidFill>
                            <a:latin typeface="Cambria Math" panose="02040503050406030204" pitchFamily="18" charset="0"/>
                            <a:ea typeface="Cambria Math" panose="02040503050406030204" pitchFamily="18" charset="0"/>
                          </a:rPr>
                        </m:ctrlPr>
                      </m:dPr>
                      <m:e>
                        <m:r>
                          <a:rPr lang="en-US" i="1">
                            <a:solidFill>
                              <a:srgbClr val="AB7942"/>
                            </a:solidFill>
                            <a:latin typeface="Cambria Math" panose="02040503050406030204" pitchFamily="18" charset="0"/>
                            <a:ea typeface="Cambria Math" panose="02040503050406030204" pitchFamily="18" charset="0"/>
                          </a:rPr>
                          <m:t>𝕄</m:t>
                        </m:r>
                      </m:e>
                    </m:d>
                  </m:oMath>
                </a14:m>
                <a:endParaRPr lang="en-US" dirty="0">
                  <a:solidFill>
                    <a:srgbClr val="AB7942"/>
                  </a:solidFill>
                </a:endParaRPr>
              </a:p>
              <a:p>
                <a:r>
                  <a:rPr lang="en-US" dirty="0"/>
                  <a:t>Mapping loops</a:t>
                </a:r>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l-GR" i="1" smtClean="0">
                            <a:solidFill>
                              <a:srgbClr val="AB7942"/>
                            </a:solidFill>
                            <a:latin typeface="Cambria Math" panose="02040503050406030204" pitchFamily="18" charset="0"/>
                            <a:ea typeface="Cambria Math" panose="02040503050406030204" pitchFamily="18" charset="0"/>
                          </a:rPr>
                        </m:ctrlPr>
                      </m:sSubPr>
                      <m:e>
                        <m:r>
                          <m:rPr>
                            <m:sty m:val="p"/>
                          </m:rPr>
                          <a:rPr lang="el-GR" i="1">
                            <a:solidFill>
                              <a:srgbClr val="AB7942"/>
                            </a:solidFill>
                            <a:latin typeface="Cambria Math" panose="02040503050406030204" pitchFamily="18" charset="0"/>
                            <a:ea typeface="Cambria Math" panose="02040503050406030204" pitchFamily="18" charset="0"/>
                          </a:rPr>
                          <m:t>β</m:t>
                        </m:r>
                      </m:e>
                      <m:sub>
                        <m:r>
                          <a:rPr lang="en-US" b="0" i="1" smtClean="0">
                            <a:solidFill>
                              <a:srgbClr val="AB7942"/>
                            </a:solidFill>
                            <a:latin typeface="Cambria Math" panose="02040503050406030204" pitchFamily="18" charset="0"/>
                            <a:ea typeface="Cambria Math" panose="02040503050406030204" pitchFamily="18" charset="0"/>
                          </a:rPr>
                          <m:t>1</m:t>
                        </m:r>
                      </m:sub>
                    </m:sSub>
                    <m:d>
                      <m:dPr>
                        <m:ctrlPr>
                          <a:rPr lang="el-GR" i="1" smtClean="0">
                            <a:solidFill>
                              <a:srgbClr val="AB7942"/>
                            </a:solidFill>
                            <a:latin typeface="Cambria Math" panose="02040503050406030204" pitchFamily="18" charset="0"/>
                            <a:ea typeface="Cambria Math" panose="02040503050406030204" pitchFamily="18" charset="0"/>
                          </a:rPr>
                        </m:ctrlPr>
                      </m:dPr>
                      <m:e>
                        <m:r>
                          <a:rPr lang="en-US" b="0" i="1" smtClean="0">
                            <a:solidFill>
                              <a:srgbClr val="AB7942"/>
                            </a:solidFill>
                            <a:latin typeface="Cambria Math" panose="02040503050406030204" pitchFamily="18" charset="0"/>
                            <a:ea typeface="Cambria Math" panose="02040503050406030204" pitchFamily="18" charset="0"/>
                          </a:rPr>
                          <m:t>𝑅</m:t>
                        </m:r>
                      </m:e>
                    </m:d>
                    <m:r>
                      <a:rPr lang="en-US" i="1" smtClean="0">
                        <a:solidFill>
                          <a:srgbClr val="AB7942"/>
                        </a:solidFill>
                        <a:latin typeface="Cambria Math" panose="02040503050406030204" pitchFamily="18" charset="0"/>
                        <a:ea typeface="Cambria Math" panose="02040503050406030204" pitchFamily="18" charset="0"/>
                      </a:rPr>
                      <m:t>≤</m:t>
                    </m:r>
                  </m:oMath>
                </a14:m>
                <a:r>
                  <a:rPr lang="en-US" dirty="0">
                    <a:solidFill>
                      <a:srgbClr val="AB7942"/>
                    </a:solidFill>
                  </a:rPr>
                  <a:t> </a:t>
                </a:r>
                <a14:m>
                  <m:oMath xmlns:m="http://schemas.openxmlformats.org/officeDocument/2006/math">
                    <m:sSub>
                      <m:sSubPr>
                        <m:ctrlPr>
                          <a:rPr lang="el-GR" i="1">
                            <a:solidFill>
                              <a:srgbClr val="AB7942"/>
                            </a:solidFill>
                            <a:latin typeface="Cambria Math" panose="02040503050406030204" pitchFamily="18" charset="0"/>
                            <a:ea typeface="Cambria Math" panose="02040503050406030204" pitchFamily="18" charset="0"/>
                          </a:rPr>
                        </m:ctrlPr>
                      </m:sSubPr>
                      <m:e>
                        <m:r>
                          <m:rPr>
                            <m:sty m:val="p"/>
                          </m:rPr>
                          <a:rPr lang="el-GR" i="1">
                            <a:solidFill>
                              <a:srgbClr val="AB7942"/>
                            </a:solidFill>
                            <a:latin typeface="Cambria Math" panose="02040503050406030204" pitchFamily="18" charset="0"/>
                            <a:ea typeface="Cambria Math" panose="02040503050406030204" pitchFamily="18" charset="0"/>
                          </a:rPr>
                          <m:t>β</m:t>
                        </m:r>
                      </m:e>
                      <m:sub>
                        <m:r>
                          <a:rPr lang="en-US" i="1">
                            <a:solidFill>
                              <a:srgbClr val="AB7942"/>
                            </a:solidFill>
                            <a:latin typeface="Cambria Math" panose="02040503050406030204" pitchFamily="18" charset="0"/>
                            <a:ea typeface="Cambria Math" panose="02040503050406030204" pitchFamily="18" charset="0"/>
                          </a:rPr>
                          <m:t>1</m:t>
                        </m:r>
                      </m:sub>
                    </m:sSub>
                    <m:d>
                      <m:dPr>
                        <m:ctrlPr>
                          <a:rPr lang="en-US" b="0" i="1" smtClean="0">
                            <a:solidFill>
                              <a:srgbClr val="AB7942"/>
                            </a:solidFill>
                            <a:latin typeface="Cambria Math" panose="02040503050406030204" pitchFamily="18" charset="0"/>
                            <a:ea typeface="Cambria Math" panose="02040503050406030204" pitchFamily="18" charset="0"/>
                          </a:rPr>
                        </m:ctrlPr>
                      </m:dPr>
                      <m:e>
                        <m:r>
                          <a:rPr lang="en-US" b="0" i="1" smtClean="0">
                            <a:solidFill>
                              <a:srgbClr val="AB7942"/>
                            </a:solidFill>
                            <a:latin typeface="Cambria Math" panose="02040503050406030204" pitchFamily="18" charset="0"/>
                            <a:ea typeface="Cambria Math" panose="02040503050406030204" pitchFamily="18" charset="0"/>
                          </a:rPr>
                          <m:t>𝕄</m:t>
                        </m:r>
                      </m:e>
                    </m:d>
                  </m:oMath>
                </a14:m>
                <a:endParaRPr lang="en-US" dirty="0">
                  <a:solidFill>
                    <a:srgbClr val="AB7942"/>
                  </a:solidFill>
                </a:endParaRPr>
              </a:p>
              <a:p>
                <a:pPr lvl="1"/>
                <a14:m>
                  <m:oMath xmlns:m="http://schemas.openxmlformats.org/officeDocument/2006/math">
                    <m:r>
                      <a:rPr lang="en-US" i="1">
                        <a:latin typeface="Cambria Math" panose="02040503050406030204" pitchFamily="18" charset="0"/>
                        <a:ea typeface="Cambria Math" panose="02040503050406030204" pitchFamily="18" charset="0"/>
                      </a:rPr>
                      <m:t>𝕄</m:t>
                    </m:r>
                  </m:oMath>
                </a14:m>
                <a:r>
                  <a:rPr lang="en-US" dirty="0"/>
                  <a:t> simply connected implies </a:t>
                </a:r>
                <a14:m>
                  <m:oMath xmlns:m="http://schemas.openxmlformats.org/officeDocument/2006/math">
                    <m:r>
                      <a:rPr lang="en-US" i="1">
                        <a:latin typeface="Cambria Math" panose="02040503050406030204" pitchFamily="18" charset="0"/>
                        <a:ea typeface="Cambria Math" panose="02040503050406030204" pitchFamily="18" charset="0"/>
                      </a:rPr>
                      <m:t>𝑅</m:t>
                    </m:r>
                  </m:oMath>
                </a14:m>
                <a:r>
                  <a:rPr lang="en-US" dirty="0"/>
                  <a:t> is a tree</a:t>
                </a:r>
              </a:p>
              <a:p>
                <a:pPr lvl="1"/>
                <a:endParaRPr lang="en-US" dirty="0"/>
              </a:p>
            </p:txBody>
          </p:sp>
        </mc:Choice>
        <mc:Fallback>
          <p:sp>
            <p:nvSpPr>
              <p:cNvPr id="3" name="Content Placeholder 2">
                <a:extLst>
                  <a:ext uri="{FF2B5EF4-FFF2-40B4-BE49-F238E27FC236}">
                    <a16:creationId xmlns:a16="http://schemas.microsoft.com/office/drawing/2014/main" id="{A2955599-197A-9647-B3F0-CED531F37EB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FF4D35F-CF49-1D4D-9E5B-C818CBE57B89}"/>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102C317B-76F8-954C-B2D8-7F75288A896D}"/>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A967760E-FE45-B642-B99D-4D739B3C1A06}"/>
              </a:ext>
            </a:extLst>
          </p:cNvPr>
          <p:cNvSpPr>
            <a:spLocks noGrp="1"/>
          </p:cNvSpPr>
          <p:nvPr>
            <p:ph type="sldNum" sz="quarter" idx="12"/>
          </p:nvPr>
        </p:nvSpPr>
        <p:spPr/>
        <p:txBody>
          <a:bodyPr/>
          <a:lstStyle/>
          <a:p>
            <a:fld id="{2BB2C10A-8FDE-DC48-BE6E-11A39CCD29F1}" type="slidenum">
              <a:rPr lang="en-US" smtClean="0"/>
              <a:pPr/>
              <a:t>35</a:t>
            </a:fld>
            <a:endParaRPr lang="en-US"/>
          </a:p>
        </p:txBody>
      </p:sp>
    </p:spTree>
    <p:extLst>
      <p:ext uri="{BB962C8B-B14F-4D97-AF65-F5344CB8AC3E}">
        <p14:creationId xmlns:p14="http://schemas.microsoft.com/office/powerpoint/2010/main" val="371386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3DF4-0EC9-4243-8C40-C80A955C9B85}"/>
              </a:ext>
            </a:extLst>
          </p:cNvPr>
          <p:cNvSpPr>
            <a:spLocks noGrp="1"/>
          </p:cNvSpPr>
          <p:nvPr>
            <p:ph type="title"/>
          </p:nvPr>
        </p:nvSpPr>
        <p:spPr/>
        <p:txBody>
          <a:bodyPr/>
          <a:lstStyle/>
          <a:p>
            <a:r>
              <a:rPr lang="en-US" dirty="0"/>
              <a:t>Reeb Graph : Loops</a:t>
            </a:r>
          </a:p>
        </p:txBody>
      </p:sp>
      <p:sp>
        <p:nvSpPr>
          <p:cNvPr id="6" name="Content Placeholder 5">
            <a:extLst>
              <a:ext uri="{FF2B5EF4-FFF2-40B4-BE49-F238E27FC236}">
                <a16:creationId xmlns:a16="http://schemas.microsoft.com/office/drawing/2014/main" id="{AB29C0EB-0F34-0F45-B99A-10171720AB81}"/>
              </a:ext>
            </a:extLst>
          </p:cNvPr>
          <p:cNvSpPr>
            <a:spLocks noGrp="1"/>
          </p:cNvSpPr>
          <p:nvPr>
            <p:ph idx="1"/>
          </p:nvPr>
        </p:nvSpPr>
        <p:spPr/>
        <p:txBody>
          <a:bodyPr>
            <a:normAutofit fontScale="92500" lnSpcReduction="10000"/>
          </a:bodyPr>
          <a:lstStyle/>
          <a:p>
            <a:r>
              <a:rPr lang="en-US" dirty="0"/>
              <a:t>Closed orientable surface domain</a:t>
            </a:r>
          </a:p>
          <a:p>
            <a:pPr lvl="1"/>
            <a:r>
              <a:rPr lang="en-US" dirty="0"/>
              <a:t>#loops = g </a:t>
            </a:r>
          </a:p>
          <a:p>
            <a:pPr lvl="1"/>
            <a:r>
              <a:rPr lang="en-US" dirty="0"/>
              <a:t>g : genus of surface</a:t>
            </a:r>
          </a:p>
          <a:p>
            <a:r>
              <a:rPr lang="en-US" dirty="0"/>
              <a:t>Open orientable surface domain</a:t>
            </a:r>
          </a:p>
          <a:p>
            <a:pPr lvl="1"/>
            <a:r>
              <a:rPr lang="en-US" dirty="0"/>
              <a:t>g ≦ #loops ≦ β</a:t>
            </a:r>
            <a:r>
              <a:rPr lang="en-US" baseline="-25000" dirty="0"/>
              <a:t>1</a:t>
            </a:r>
            <a:r>
              <a:rPr lang="en-US" dirty="0"/>
              <a:t>=2g+h-1</a:t>
            </a:r>
          </a:p>
          <a:p>
            <a:endParaRPr lang="en-US" baseline="-25000" dirty="0"/>
          </a:p>
          <a:p>
            <a:r>
              <a:rPr lang="en-US" dirty="0"/>
              <a:t>Simply connected domains</a:t>
            </a:r>
          </a:p>
          <a:p>
            <a:pPr lvl="1"/>
            <a:r>
              <a:rPr lang="en-US" dirty="0"/>
              <a:t>#loops = 0</a:t>
            </a:r>
          </a:p>
          <a:p>
            <a:pPr lvl="1"/>
            <a:r>
              <a:rPr lang="en-US" dirty="0"/>
              <a:t>Contour Tree</a:t>
            </a:r>
          </a:p>
        </p:txBody>
      </p:sp>
      <p:sp>
        <p:nvSpPr>
          <p:cNvPr id="3" name="Date Placeholder 2">
            <a:extLst>
              <a:ext uri="{FF2B5EF4-FFF2-40B4-BE49-F238E27FC236}">
                <a16:creationId xmlns:a16="http://schemas.microsoft.com/office/drawing/2014/main" id="{22A564C6-2799-1748-9838-598BEAFF0DAE}"/>
              </a:ext>
            </a:extLst>
          </p:cNvPr>
          <p:cNvSpPr>
            <a:spLocks noGrp="1"/>
          </p:cNvSpPr>
          <p:nvPr>
            <p:ph type="dt" sz="half" idx="10"/>
          </p:nvPr>
        </p:nvSpPr>
        <p:spPr/>
        <p:txBody>
          <a:bodyPr/>
          <a:lstStyle/>
          <a:p>
            <a:pPr>
              <a:defRPr/>
            </a:pPr>
            <a:r>
              <a:rPr lang="en-IN"/>
              <a:t>Vijay Natarajan</a:t>
            </a:r>
            <a:endParaRPr lang="en-US"/>
          </a:p>
        </p:txBody>
      </p:sp>
      <p:sp>
        <p:nvSpPr>
          <p:cNvPr id="4" name="Footer Placeholder 3">
            <a:extLst>
              <a:ext uri="{FF2B5EF4-FFF2-40B4-BE49-F238E27FC236}">
                <a16:creationId xmlns:a16="http://schemas.microsoft.com/office/drawing/2014/main" id="{FAF291C4-3436-3E42-B795-B811B15FD62C}"/>
              </a:ext>
            </a:extLst>
          </p:cNvPr>
          <p:cNvSpPr>
            <a:spLocks noGrp="1"/>
          </p:cNvSpPr>
          <p:nvPr>
            <p:ph type="ftr" sz="quarter" idx="11"/>
          </p:nvPr>
        </p:nvSpPr>
        <p:spPr/>
        <p:txBody>
          <a:bodyPr/>
          <a:lstStyle/>
          <a:p>
            <a:pPr>
              <a:defRPr/>
            </a:pPr>
            <a:r>
              <a:rPr lang="en-IN"/>
              <a:t>ACM Summer School 2019 : Reeb Graphs and Applications</a:t>
            </a:r>
            <a:endParaRPr lang="en-US"/>
          </a:p>
        </p:txBody>
      </p:sp>
      <p:sp>
        <p:nvSpPr>
          <p:cNvPr id="5" name="Slide Number Placeholder 4">
            <a:extLst>
              <a:ext uri="{FF2B5EF4-FFF2-40B4-BE49-F238E27FC236}">
                <a16:creationId xmlns:a16="http://schemas.microsoft.com/office/drawing/2014/main" id="{A6556586-683D-8848-BE22-AC51C767EE7C}"/>
              </a:ext>
            </a:extLst>
          </p:cNvPr>
          <p:cNvSpPr>
            <a:spLocks noGrp="1"/>
          </p:cNvSpPr>
          <p:nvPr>
            <p:ph type="sldNum" sz="quarter" idx="12"/>
          </p:nvPr>
        </p:nvSpPr>
        <p:spPr/>
        <p:txBody>
          <a:bodyPr/>
          <a:lstStyle/>
          <a:p>
            <a:pPr>
              <a:defRPr/>
            </a:pPr>
            <a:fld id="{57A18CA1-2750-2448-B4B5-4DA9CF251EE2}" type="slidenum">
              <a:rPr lang="en-US" smtClean="0"/>
              <a:pPr>
                <a:defRPr/>
              </a:pPr>
              <a:t>36</a:t>
            </a:fld>
            <a:endParaRPr lang="en-US"/>
          </a:p>
        </p:txBody>
      </p:sp>
    </p:spTree>
    <p:extLst>
      <p:ext uri="{BB962C8B-B14F-4D97-AF65-F5344CB8AC3E}">
        <p14:creationId xmlns:p14="http://schemas.microsoft.com/office/powerpoint/2010/main" val="40983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2">
            <a:extLst>
              <a:ext uri="{FF2B5EF4-FFF2-40B4-BE49-F238E27FC236}">
                <a16:creationId xmlns:a16="http://schemas.microsoft.com/office/drawing/2014/main" id="{619C6464-B0F9-EF41-AC62-EEA0B1D2B294}"/>
              </a:ext>
            </a:extLst>
          </p:cNvPr>
          <p:cNvGraphicFramePr>
            <a:graphicFrameLocks noChangeAspect="1"/>
          </p:cNvGraphicFramePr>
          <p:nvPr>
            <p:extLst>
              <p:ext uri="{D42A27DB-BD31-4B8C-83A1-F6EECF244321}">
                <p14:modId xmlns:p14="http://schemas.microsoft.com/office/powerpoint/2010/main" val="2036926356"/>
              </p:ext>
            </p:extLst>
          </p:nvPr>
        </p:nvGraphicFramePr>
        <p:xfrm>
          <a:off x="3560884" y="4231371"/>
          <a:ext cx="2030787" cy="1354868"/>
        </p:xfrm>
        <a:graphic>
          <a:graphicData uri="http://schemas.openxmlformats.org/presentationml/2006/ole">
            <mc:AlternateContent xmlns:mc="http://schemas.openxmlformats.org/markup-compatibility/2006">
              <mc:Choice xmlns:v="urn:schemas-microsoft-com:vml" Requires="v">
                <p:oleObj spid="_x0000_s24640" name="Acrobat Document" r:id="rId8" imgW="8503200" imgH="5678280" progId="AcroExch.Document.7">
                  <p:embed/>
                </p:oleObj>
              </mc:Choice>
              <mc:Fallback>
                <p:oleObj name="Acrobat Document" r:id="rId8" imgW="8503200" imgH="5678280" progId="AcroExch.Document.7">
                  <p:embed/>
                  <p:pic>
                    <p:nvPicPr>
                      <p:cNvPr id="13" name="Object 2">
                        <a:extLst>
                          <a:ext uri="{FF2B5EF4-FFF2-40B4-BE49-F238E27FC236}">
                            <a16:creationId xmlns:a16="http://schemas.microsoft.com/office/drawing/2014/main" id="{619C6464-B0F9-EF41-AC62-EEA0B1D2B2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0884" y="4231371"/>
                        <a:ext cx="2030787" cy="1354868"/>
                      </a:xfrm>
                      <a:prstGeom prst="rect">
                        <a:avLst/>
                      </a:prstGeom>
                      <a:noFill/>
                      <a:ln>
                        <a:noFill/>
                      </a:ln>
                      <a:effectLst/>
                    </p:spPr>
                  </p:pic>
                </p:oleObj>
              </mc:Fallback>
            </mc:AlternateContent>
          </a:graphicData>
        </a:graphic>
      </p:graphicFrame>
      <p:pic>
        <p:nvPicPr>
          <p:cNvPr id="9" name="sweep.avi">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2322384" y="1933197"/>
            <a:ext cx="4681728" cy="3511296"/>
          </a:xfrm>
          <a:prstGeom prst="rect">
            <a:avLst/>
          </a:prstGeom>
          <a:effectLst/>
        </p:spPr>
      </p:pic>
      <p:sp>
        <p:nvSpPr>
          <p:cNvPr id="2" name="Title 1"/>
          <p:cNvSpPr>
            <a:spLocks noGrp="1"/>
          </p:cNvSpPr>
          <p:nvPr>
            <p:ph type="title"/>
          </p:nvPr>
        </p:nvSpPr>
        <p:spPr/>
        <p:txBody>
          <a:bodyPr/>
          <a:lstStyle/>
          <a:p>
            <a:r>
              <a:rPr lang="en-US" dirty="0"/>
              <a:t>Contour Tree</a:t>
            </a:r>
          </a:p>
        </p:txBody>
      </p:sp>
      <p:sp>
        <p:nvSpPr>
          <p:cNvPr id="4" name="Date Placeholder 3"/>
          <p:cNvSpPr>
            <a:spLocks noGrp="1"/>
          </p:cNvSpPr>
          <p:nvPr>
            <p:ph type="dt" sz="half" idx="10"/>
          </p:nvPr>
        </p:nvSpPr>
        <p:spPr/>
        <p:txBody>
          <a:bodyPr/>
          <a:lstStyle/>
          <a:p>
            <a:pPr>
              <a:defRPr/>
            </a:pPr>
            <a:r>
              <a:rPr lang="en-IN"/>
              <a:t>Vijay Natarajan</a:t>
            </a:r>
            <a:endParaRPr lang="en-US" dirty="0"/>
          </a:p>
        </p:txBody>
      </p:sp>
      <p:sp>
        <p:nvSpPr>
          <p:cNvPr id="5" name="Footer Placeholder 4"/>
          <p:cNvSpPr>
            <a:spLocks noGrp="1"/>
          </p:cNvSpPr>
          <p:nvPr>
            <p:ph type="ftr" sz="quarter" idx="11"/>
          </p:nvPr>
        </p:nvSpPr>
        <p:spPr/>
        <p:txBody>
          <a:bodyPr/>
          <a:lstStyle/>
          <a:p>
            <a:pPr>
              <a:defRPr/>
            </a:pPr>
            <a:r>
              <a:rPr lang="en-US"/>
              <a:t>ACM Summer School 2019 : Reeb Graphs and Applications</a:t>
            </a:r>
          </a:p>
        </p:txBody>
      </p:sp>
      <p:sp>
        <p:nvSpPr>
          <p:cNvPr id="6" name="Slide Number Placeholder 5"/>
          <p:cNvSpPr>
            <a:spLocks noGrp="1"/>
          </p:cNvSpPr>
          <p:nvPr>
            <p:ph type="sldNum" sz="quarter" idx="12"/>
          </p:nvPr>
        </p:nvSpPr>
        <p:spPr/>
        <p:txBody>
          <a:bodyPr/>
          <a:lstStyle/>
          <a:p>
            <a:pPr>
              <a:defRPr/>
            </a:pPr>
            <a:fld id="{587F5C1B-BC4D-2549-8E8D-AAD6088CAA6C}" type="slidenum">
              <a:rPr lang="en-US" smtClean="0"/>
              <a:pPr>
                <a:defRPr/>
              </a:pPr>
              <a:t>37</a:t>
            </a:fld>
            <a:endParaRPr lang="en-US"/>
          </a:p>
        </p:txBody>
      </p:sp>
      <p:graphicFrame>
        <p:nvGraphicFramePr>
          <p:cNvPr id="11" name="Object 2"/>
          <p:cNvGraphicFramePr>
            <a:graphicFrameLocks noChangeAspect="1"/>
          </p:cNvGraphicFramePr>
          <p:nvPr>
            <p:extLst>
              <p:ext uri="{D42A27DB-BD31-4B8C-83A1-F6EECF244321}">
                <p14:modId xmlns:p14="http://schemas.microsoft.com/office/powerpoint/2010/main" val="2936815235"/>
              </p:ext>
            </p:extLst>
          </p:nvPr>
        </p:nvGraphicFramePr>
        <p:xfrm>
          <a:off x="251520" y="1198492"/>
          <a:ext cx="1493838" cy="419100"/>
        </p:xfrm>
        <a:graphic>
          <a:graphicData uri="http://schemas.openxmlformats.org/presentationml/2006/ole">
            <mc:AlternateContent xmlns:mc="http://schemas.openxmlformats.org/markup-compatibility/2006">
              <mc:Choice xmlns:v="urn:schemas-microsoft-com:vml" Requires="v">
                <p:oleObj spid="_x0000_s24641" name="Equation" r:id="rId11" imgW="635000" imgH="177800" progId="Equation.3">
                  <p:embed/>
                </p:oleObj>
              </mc:Choice>
              <mc:Fallback>
                <p:oleObj name="Equation" r:id="rId11" imgW="635000" imgH="177800" progId="Equation.3">
                  <p:embed/>
                  <p:pic>
                    <p:nvPicPr>
                      <p:cNvPr id="11"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520" y="1198492"/>
                        <a:ext cx="1493838" cy="41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4" name="Object 20">
            <a:extLst>
              <a:ext uri="{FF2B5EF4-FFF2-40B4-BE49-F238E27FC236}">
                <a16:creationId xmlns:a16="http://schemas.microsoft.com/office/drawing/2014/main" id="{3812BB1B-0F1E-BF41-BD99-0913F90060E3}"/>
              </a:ext>
            </a:extLst>
          </p:cNvPr>
          <p:cNvGraphicFramePr>
            <a:graphicFrameLocks noChangeAspect="1"/>
          </p:cNvGraphicFramePr>
          <p:nvPr>
            <p:extLst>
              <p:ext uri="{D42A27DB-BD31-4B8C-83A1-F6EECF244321}">
                <p14:modId xmlns:p14="http://schemas.microsoft.com/office/powerpoint/2010/main" val="2238499266"/>
              </p:ext>
            </p:extLst>
          </p:nvPr>
        </p:nvGraphicFramePr>
        <p:xfrm>
          <a:off x="2909742" y="4253888"/>
          <a:ext cx="1416635" cy="2271456"/>
        </p:xfrm>
        <a:graphic>
          <a:graphicData uri="http://schemas.openxmlformats.org/presentationml/2006/ole">
            <mc:AlternateContent xmlns:mc="http://schemas.openxmlformats.org/markup-compatibility/2006">
              <mc:Choice xmlns:v="urn:schemas-microsoft-com:vml" Requires="v">
                <p:oleObj spid="_x0000_s24642" name="Acrobat Document" r:id="rId13" imgW="3076322" imgH="4933809" progId="AcroExch.Document.7">
                  <p:embed/>
                </p:oleObj>
              </mc:Choice>
              <mc:Fallback>
                <p:oleObj name="Acrobat Document" r:id="rId13" imgW="3076322" imgH="4933809" progId="AcroExch.Document.7">
                  <p:embed/>
                  <p:pic>
                    <p:nvPicPr>
                      <p:cNvPr id="14" name="Object 20">
                        <a:extLst>
                          <a:ext uri="{FF2B5EF4-FFF2-40B4-BE49-F238E27FC236}">
                            <a16:creationId xmlns:a16="http://schemas.microsoft.com/office/drawing/2014/main" id="{3812BB1B-0F1E-BF41-BD99-0913F90060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9742" y="4253888"/>
                        <a:ext cx="1416635" cy="2271456"/>
                      </a:xfrm>
                      <a:prstGeom prst="rect">
                        <a:avLst/>
                      </a:prstGeom>
                      <a:noFill/>
                      <a:ln>
                        <a:noFill/>
                      </a:ln>
                      <a:effectLst/>
                    </p:spPr>
                  </p:pic>
                </p:oleObj>
              </mc:Fallback>
            </mc:AlternateContent>
          </a:graphicData>
        </a:graphic>
      </p:graphicFrame>
      <p:pic>
        <p:nvPicPr>
          <p:cNvPr id="15" name="Picture 19" descr="H:\thesis\figures\ctfield-txt.png">
            <a:extLst>
              <a:ext uri="{FF2B5EF4-FFF2-40B4-BE49-F238E27FC236}">
                <a16:creationId xmlns:a16="http://schemas.microsoft.com/office/drawing/2014/main" id="{B04F1A6E-4A5B-B44A-BA41-DAA884AF5E85}"/>
              </a:ext>
            </a:extLst>
          </p:cNvPr>
          <p:cNvPicPr>
            <a:picLocks noChangeAspect="1" noChangeArrowheads="1"/>
          </p:cNvPicPr>
          <p:nvPr/>
        </p:nvPicPr>
        <p:blipFill>
          <a:blip r:embed="rId15"/>
          <a:srcRect/>
          <a:stretch>
            <a:fillRect/>
          </a:stretch>
        </p:blipFill>
        <p:spPr bwMode="auto">
          <a:xfrm>
            <a:off x="2123728" y="1619035"/>
            <a:ext cx="4661939" cy="2372808"/>
          </a:xfrm>
          <a:prstGeom prst="rect">
            <a:avLst/>
          </a:prstGeom>
          <a:noFill/>
        </p:spPr>
      </p:pic>
      <p:pic>
        <p:nvPicPr>
          <p:cNvPr id="12" name="new (1)">
            <a:hlinkClick r:id="" action="ppaction://media"/>
            <a:extLst>
              <a:ext uri="{FF2B5EF4-FFF2-40B4-BE49-F238E27FC236}">
                <a16:creationId xmlns:a16="http://schemas.microsoft.com/office/drawing/2014/main" id="{EA40A504-AAC0-034E-AE5F-1F49770FF49E}"/>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16"/>
          <a:srcRect l="-1" r="63169"/>
          <a:stretch/>
        </p:blipFill>
        <p:spPr>
          <a:xfrm>
            <a:off x="2151788" y="1645165"/>
            <a:ext cx="4564292" cy="4843950"/>
          </a:xfrm>
          <a:prstGeom prst="rect">
            <a:avLst/>
          </a:prstGeom>
        </p:spPr>
      </p:pic>
    </p:spTree>
    <p:extLst>
      <p:ext uri="{BB962C8B-B14F-4D97-AF65-F5344CB8AC3E}">
        <p14:creationId xmlns:p14="http://schemas.microsoft.com/office/powerpoint/2010/main" val="267210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5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9"/>
                </p:tgtEl>
              </p:cMediaNode>
            </p:video>
            <p:seq concurrent="1" nextAc="seek">
              <p:cTn id="21" restart="whenNotActive" fill="hold" evtFilter="cancelBubble" nodeType="interactiveSeq">
                <p:stCondLst>
                  <p:cond evt="onClick" delay="0">
                    <p:tgtEl>
                      <p:spTgt spid="1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2"/>
                                        </p:tgtEl>
                                      </p:cBhvr>
                                    </p:cmd>
                                  </p:childTnLst>
                                </p:cTn>
                              </p:par>
                            </p:childTnLst>
                          </p:cTn>
                        </p:par>
                      </p:childTnLst>
                    </p:cTn>
                  </p:par>
                </p:childTnLst>
              </p:cTn>
              <p:nextCondLst>
                <p:cond evt="onClick" delay="0">
                  <p:tgtEl>
                    <p:spTgt spid="12"/>
                  </p:tgtEl>
                </p:cond>
              </p:nextCondLst>
            </p:seq>
            <p:video>
              <p:cMediaNode vol="80000">
                <p:cTn id="26" repeatCount="indefinite" fill="remove" display="0">
                  <p:stCondLst>
                    <p:cond delay="indefinite"/>
                  </p:stCondLst>
                </p:cTn>
                <p:tgtEl>
                  <p:spTgt spid="1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Contour Tree</a:t>
            </a:r>
          </a:p>
        </p:txBody>
      </p:sp>
      <p:sp>
        <p:nvSpPr>
          <p:cNvPr id="3" name="Date Placeholder 2"/>
          <p:cNvSpPr>
            <a:spLocks noGrp="1"/>
          </p:cNvSpPr>
          <p:nvPr>
            <p:ph type="dt" sz="half" idx="10"/>
          </p:nvPr>
        </p:nvSpPr>
        <p:spPr/>
        <p:txBody>
          <a:bodyPr/>
          <a:lstStyle/>
          <a:p>
            <a:r>
              <a:rPr lang="en-IN"/>
              <a:t>Vijay Natarajan</a:t>
            </a:r>
            <a:endParaRPr lang="en-US"/>
          </a:p>
        </p:txBody>
      </p:sp>
      <p:sp>
        <p:nvSpPr>
          <p:cNvPr id="4" name="Footer Placeholder 3"/>
          <p:cNvSpPr>
            <a:spLocks noGrp="1"/>
          </p:cNvSpPr>
          <p:nvPr>
            <p:ph type="ftr" sz="quarter" idx="11"/>
          </p:nvPr>
        </p:nvSpPr>
        <p:spPr/>
        <p:txBody>
          <a:body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p>
            <a:fld id="{DFA947D4-66C8-1A46-9675-7908F01010C7}" type="slidenum">
              <a:rPr lang="en-US" smtClean="0"/>
              <a:pPr/>
              <a:t>38</a:t>
            </a:fld>
            <a:endParaRPr lang="en-US"/>
          </a:p>
        </p:txBody>
      </p:sp>
      <p:pic>
        <p:nvPicPr>
          <p:cNvPr id="7" name="Picture 6" descr="contour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700808"/>
            <a:ext cx="4644000" cy="4329355"/>
          </a:xfrm>
          <a:prstGeom prst="rect">
            <a:avLst/>
          </a:prstGeom>
        </p:spPr>
      </p:pic>
      <p:sp>
        <p:nvSpPr>
          <p:cNvPr id="8" name="TextBox 7"/>
          <p:cNvSpPr txBox="1"/>
          <p:nvPr/>
        </p:nvSpPr>
        <p:spPr>
          <a:xfrm>
            <a:off x="4283968" y="6093296"/>
            <a:ext cx="1165704" cy="369332"/>
          </a:xfrm>
          <a:prstGeom prst="rect">
            <a:avLst/>
          </a:prstGeom>
          <a:noFill/>
        </p:spPr>
        <p:txBody>
          <a:bodyPr wrap="none" rtlCol="0">
            <a:spAutoFit/>
          </a:bodyPr>
          <a:lstStyle/>
          <a:p>
            <a:r>
              <a:rPr lang="en-US" sz="1800">
                <a:latin typeface="+mn-lt"/>
              </a:rPr>
              <a:t>Join </a:t>
            </a:r>
            <a:r>
              <a:rPr lang="en-US" sz="1800" dirty="0">
                <a:latin typeface="+mn-lt"/>
              </a:rPr>
              <a:t>Tree</a:t>
            </a:r>
          </a:p>
        </p:txBody>
      </p:sp>
      <p:sp>
        <p:nvSpPr>
          <p:cNvPr id="9" name="TextBox 8"/>
          <p:cNvSpPr txBox="1"/>
          <p:nvPr/>
        </p:nvSpPr>
        <p:spPr>
          <a:xfrm>
            <a:off x="5724128" y="6093296"/>
            <a:ext cx="1151615" cy="369332"/>
          </a:xfrm>
          <a:prstGeom prst="rect">
            <a:avLst/>
          </a:prstGeom>
          <a:noFill/>
        </p:spPr>
        <p:txBody>
          <a:bodyPr wrap="none" rtlCol="0">
            <a:spAutoFit/>
          </a:bodyPr>
          <a:lstStyle/>
          <a:p>
            <a:r>
              <a:rPr lang="en-US" sz="1800" dirty="0">
                <a:latin typeface="+mn-lt"/>
              </a:rPr>
              <a:t>Split Tree</a:t>
            </a:r>
          </a:p>
        </p:txBody>
      </p:sp>
    </p:spTree>
    <p:extLst>
      <p:ext uri="{BB962C8B-B14F-4D97-AF65-F5344CB8AC3E}">
        <p14:creationId xmlns:p14="http://schemas.microsoft.com/office/powerpoint/2010/main" val="766047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69488-FA0E-1D45-9FB6-352818F00CAA}"/>
              </a:ext>
            </a:extLst>
          </p:cNvPr>
          <p:cNvGrpSpPr/>
          <p:nvPr/>
        </p:nvGrpSpPr>
        <p:grpSpPr>
          <a:xfrm>
            <a:off x="4464144" y="4197622"/>
            <a:ext cx="4406148" cy="2255714"/>
            <a:chOff x="4464144" y="4197622"/>
            <a:chExt cx="4406148" cy="2255714"/>
          </a:xfrm>
        </p:grpSpPr>
        <p:grpSp>
          <p:nvGrpSpPr>
            <p:cNvPr id="5" name="Group 4"/>
            <p:cNvGrpSpPr/>
            <p:nvPr/>
          </p:nvGrpSpPr>
          <p:grpSpPr>
            <a:xfrm>
              <a:off x="4464144" y="4197622"/>
              <a:ext cx="2988176" cy="2183946"/>
              <a:chOff x="6228184" y="3549310"/>
              <a:chExt cx="2988176" cy="2183946"/>
            </a:xfrm>
          </p:grpSpPr>
          <p:pic>
            <p:nvPicPr>
              <p:cNvPr id="4" name="Picture 3" descr="tors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3549310"/>
                <a:ext cx="1656000" cy="2183946"/>
              </a:xfrm>
              <a:prstGeom prst="rect">
                <a:avLst/>
              </a:prstGeom>
            </p:spPr>
          </p:pic>
          <p:pic>
            <p:nvPicPr>
              <p:cNvPr id="3" name="Picture 2" descr="torso-skele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2360" y="3557531"/>
                <a:ext cx="1404000" cy="2167504"/>
              </a:xfrm>
              <a:prstGeom prst="rect">
                <a:avLst/>
              </a:prstGeom>
            </p:spPr>
          </p:pic>
        </p:grpSp>
        <p:pic>
          <p:nvPicPr>
            <p:cNvPr id="6" name="Picture 5" descr="torso-r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304" y="4293336"/>
              <a:ext cx="1508824" cy="2160000"/>
            </a:xfrm>
            <a:prstGeom prst="rect">
              <a:avLst/>
            </a:prstGeom>
          </p:spPr>
        </p:pic>
        <p:sp>
          <p:nvSpPr>
            <p:cNvPr id="12" name="Rectangle 7"/>
            <p:cNvSpPr>
              <a:spLocks noChangeArrowheads="1"/>
            </p:cNvSpPr>
            <p:nvPr/>
          </p:nvSpPr>
          <p:spPr bwMode="auto">
            <a:xfrm>
              <a:off x="7467344" y="6237312"/>
              <a:ext cx="140294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a:t>
              </a:r>
              <a:r>
                <a:rPr lang="en-US" sz="800" dirty="0" err="1">
                  <a:latin typeface="Courier"/>
                  <a:cs typeface="Courier"/>
                </a:rPr>
                <a:t>Topoview</a:t>
              </a:r>
              <a:r>
                <a:rPr lang="en-US" sz="800" dirty="0">
                  <a:latin typeface="Courier"/>
                  <a:cs typeface="Courier"/>
                </a:rPr>
                <a:t>, VGL IISc]</a:t>
              </a:r>
            </a:p>
          </p:txBody>
        </p:sp>
      </p:grpSp>
      <p:sp>
        <p:nvSpPr>
          <p:cNvPr id="68613" name="Title 5"/>
          <p:cNvSpPr>
            <a:spLocks noGrp="1"/>
          </p:cNvSpPr>
          <p:nvPr>
            <p:ph type="title"/>
          </p:nvPr>
        </p:nvSpPr>
        <p:spPr>
          <a:xfrm>
            <a:off x="179512" y="609600"/>
            <a:ext cx="8640960" cy="1143000"/>
          </a:xfrm>
        </p:spPr>
        <p:txBody>
          <a:bodyPr/>
          <a:lstStyle/>
          <a:p>
            <a:pPr eaLnBrk="1" hangingPunct="1"/>
            <a:r>
              <a:rPr lang="en-US" sz="4000" dirty="0">
                <a:latin typeface="Century Gothic" charset="0"/>
                <a:ea typeface="ＭＳ Ｐゴシック" charset="0"/>
              </a:rPr>
              <a:t>Visualization : Current Challenges</a:t>
            </a:r>
          </a:p>
        </p:txBody>
      </p:sp>
      <p:sp>
        <p:nvSpPr>
          <p:cNvPr id="68610" name="Date Placeholder 2"/>
          <p:cNvSpPr>
            <a:spLocks noGrp="1"/>
          </p:cNvSpPr>
          <p:nvPr>
            <p:ph type="dt" sz="half"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latin typeface="Century Gothic" charset="0"/>
                <a:cs typeface="Century Gothic" charset="0"/>
              </a:rPr>
              <a:t>Vijay Natarajan</a:t>
            </a:r>
            <a:endParaRPr lang="en-US" sz="900" dirty="0">
              <a:latin typeface="Century Gothic" charset="0"/>
              <a:cs typeface="Century Gothic" charset="0"/>
            </a:endParaRPr>
          </a:p>
        </p:txBody>
      </p:sp>
      <p:sp>
        <p:nvSpPr>
          <p:cNvPr id="68611" name="Footer Placeholder 3"/>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900">
                <a:latin typeface="Century Gothic" charset="0"/>
                <a:cs typeface="Century Gothic" charset="0"/>
              </a:rPr>
              <a:t>ACM Summer School 2019 : Reeb Graphs and Applications</a:t>
            </a:r>
          </a:p>
        </p:txBody>
      </p:sp>
      <p:sp>
        <p:nvSpPr>
          <p:cNvPr id="6861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803C41EA-CDB7-8942-855A-7F968DDCCCF4}" type="slidenum">
              <a:rPr lang="en-US" sz="900">
                <a:latin typeface="Century Gothic" charset="0"/>
                <a:cs typeface="Century Gothic" charset="0"/>
              </a:rPr>
              <a:pPr/>
              <a:t>3</a:t>
            </a:fld>
            <a:endParaRPr lang="en-US" sz="900">
              <a:latin typeface="Century Gothic" charset="0"/>
              <a:cs typeface="Century Gothic" charset="0"/>
            </a:endParaRPr>
          </a:p>
        </p:txBody>
      </p:sp>
      <p:sp>
        <p:nvSpPr>
          <p:cNvPr id="2" name="Content Placeholder 1"/>
          <p:cNvSpPr>
            <a:spLocks noGrp="1"/>
          </p:cNvSpPr>
          <p:nvPr>
            <p:ph idx="1"/>
          </p:nvPr>
        </p:nvSpPr>
        <p:spPr>
          <a:xfrm>
            <a:off x="685800" y="1981200"/>
            <a:ext cx="5110336" cy="4114800"/>
          </a:xfrm>
        </p:spPr>
        <p:txBody>
          <a:bodyPr>
            <a:normAutofit/>
          </a:bodyPr>
          <a:lstStyle/>
          <a:p>
            <a:r>
              <a:rPr lang="en-US" dirty="0"/>
              <a:t>Large data sizes</a:t>
            </a:r>
          </a:p>
          <a:p>
            <a:r>
              <a:rPr lang="en-US" dirty="0">
                <a:solidFill>
                  <a:schemeClr val="accent2">
                    <a:lumMod val="50000"/>
                  </a:schemeClr>
                </a:solidFill>
              </a:rPr>
              <a:t>Feature-rich data</a:t>
            </a:r>
          </a:p>
          <a:p>
            <a:r>
              <a:rPr lang="en-US" dirty="0"/>
              <a:t>Require integrated analysis and visualization</a:t>
            </a:r>
          </a:p>
          <a:p>
            <a:pPr lvl="1"/>
            <a:r>
              <a:rPr lang="en-US" sz="2400" dirty="0"/>
              <a:t>Visual abstractions</a:t>
            </a:r>
          </a:p>
          <a:p>
            <a:pPr lvl="1"/>
            <a:r>
              <a:rPr lang="en-US" sz="2400" dirty="0"/>
              <a:t>Topological structures</a:t>
            </a:r>
          </a:p>
        </p:txBody>
      </p:sp>
      <p:pic>
        <p:nvPicPr>
          <p:cNvPr id="16" name="Picture 15"/>
          <p:cNvPicPr>
            <a:picLocks noChangeAspect="1"/>
          </p:cNvPicPr>
          <p:nvPr/>
        </p:nvPicPr>
        <p:blipFill rotWithShape="1">
          <a:blip r:embed="rId6"/>
          <a:srcRect l="5978" t="12411" b="8255"/>
          <a:stretch/>
        </p:blipFill>
        <p:spPr>
          <a:xfrm>
            <a:off x="5401067" y="1628800"/>
            <a:ext cx="2901339" cy="2448000"/>
          </a:xfrm>
          <a:prstGeom prst="rect">
            <a:avLst/>
          </a:prstGeom>
        </p:spPr>
      </p:pic>
      <p:sp>
        <p:nvSpPr>
          <p:cNvPr id="14" name="Rectangle 7">
            <a:extLst>
              <a:ext uri="{FF2B5EF4-FFF2-40B4-BE49-F238E27FC236}">
                <a16:creationId xmlns:a16="http://schemas.microsoft.com/office/drawing/2014/main" id="{3355E512-C086-AD4B-B82E-AA73E1D869BF}"/>
              </a:ext>
            </a:extLst>
          </p:cNvPr>
          <p:cNvSpPr>
            <a:spLocks noChangeArrowheads="1"/>
          </p:cNvSpPr>
          <p:nvPr/>
        </p:nvSpPr>
        <p:spPr bwMode="auto">
          <a:xfrm>
            <a:off x="5415303" y="4061577"/>
            <a:ext cx="122020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[Felix, VGL IISc]</a:t>
            </a:r>
          </a:p>
        </p:txBody>
      </p:sp>
    </p:spTree>
    <p:extLst>
      <p:ext uri="{BB962C8B-B14F-4D97-AF65-F5344CB8AC3E}">
        <p14:creationId xmlns:p14="http://schemas.microsoft.com/office/powerpoint/2010/main" val="8044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Simplification</a:t>
            </a:r>
          </a:p>
        </p:txBody>
      </p:sp>
      <p:sp>
        <p:nvSpPr>
          <p:cNvPr id="2" name="Content Placeholder 1">
            <a:extLst>
              <a:ext uri="{FF2B5EF4-FFF2-40B4-BE49-F238E27FC236}">
                <a16:creationId xmlns:a16="http://schemas.microsoft.com/office/drawing/2014/main" id="{32F39F21-9D09-5543-8E7F-7F1E96008A65}"/>
              </a:ext>
            </a:extLst>
          </p:cNvPr>
          <p:cNvSpPr>
            <a:spLocks noGrp="1"/>
          </p:cNvSpPr>
          <p:nvPr>
            <p:ph idx="1"/>
          </p:nvPr>
        </p:nvSpPr>
        <p:spPr>
          <a:xfrm>
            <a:off x="685800" y="4149080"/>
            <a:ext cx="7772400" cy="1946920"/>
          </a:xfrm>
        </p:spPr>
        <p:txBody>
          <a:bodyPr/>
          <a:lstStyle/>
          <a:p>
            <a:r>
              <a:rPr lang="en-US" dirty="0"/>
              <a:t>Leaf pruning</a:t>
            </a:r>
          </a:p>
          <a:p>
            <a:r>
              <a:rPr lang="en-US" dirty="0"/>
              <a:t>Topological feature</a:t>
            </a:r>
          </a:p>
          <a:p>
            <a:r>
              <a:rPr lang="en-US" dirty="0"/>
              <a:t>Critical point pair cancellation</a:t>
            </a:r>
          </a:p>
        </p:txBody>
      </p:sp>
      <p:sp>
        <p:nvSpPr>
          <p:cNvPr id="5" name="Date Placeholder 2"/>
          <p:cNvSpPr>
            <a:spLocks noGrp="1"/>
          </p:cNvSpPr>
          <p:nvPr>
            <p:ph type="dt" sz="half" idx="10"/>
          </p:nvPr>
        </p:nvSpPr>
        <p:spPr/>
        <p:txBody>
          <a:bodyPr/>
          <a:lstStyle/>
          <a:p>
            <a:r>
              <a:rPr lang="en-IN"/>
              <a:t>Vijay Natarajan</a:t>
            </a:r>
            <a:endParaRPr lang="en-US"/>
          </a:p>
        </p:txBody>
      </p:sp>
      <p:sp>
        <p:nvSpPr>
          <p:cNvPr id="6" name="Footer Placeholder 3"/>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4"/>
          <p:cNvSpPr>
            <a:spLocks noGrp="1"/>
          </p:cNvSpPr>
          <p:nvPr>
            <p:ph type="sldNum" sz="quarter" idx="12"/>
          </p:nvPr>
        </p:nvSpPr>
        <p:spPr/>
        <p:txBody>
          <a:bodyPr/>
          <a:lstStyle/>
          <a:p>
            <a:fld id="{DD717526-9B6A-A84A-8072-A7970431A737}" type="slidenum">
              <a:rPr lang="en-US"/>
              <a:pPr/>
              <a:t>39</a:t>
            </a:fld>
            <a:endParaRPr lang="en-US"/>
          </a:p>
        </p:txBody>
      </p:sp>
      <p:pic>
        <p:nvPicPr>
          <p:cNvPr id="73731" name="Picture 3" descr="Snapshot 2008-01-24 12-10-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1844824"/>
            <a:ext cx="7769225" cy="2179638"/>
          </a:xfrm>
          <a:prstGeom prst="rect">
            <a:avLst/>
          </a:prstGeom>
          <a:noFill/>
          <a:extLst>
            <a:ext uri="{909E8E84-426E-40dd-AFC4-6F175D3DCCD1}">
              <a14:hiddenFill xmlns:a14="http://schemas.microsoft.com/office/drawing/2010/main" xmlns="">
                <a:solidFill>
                  <a:srgbClr val="FFFFFF"/>
                </a:solidFill>
              </a14:hiddenFill>
            </a:ext>
          </a:extLst>
        </p:spPr>
      </p:pic>
      <p:sp>
        <p:nvSpPr>
          <p:cNvPr id="73732" name="Rectangle 4"/>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p:spTree>
    <p:extLst>
      <p:ext uri="{BB962C8B-B14F-4D97-AF65-F5344CB8AC3E}">
        <p14:creationId xmlns:p14="http://schemas.microsoft.com/office/powerpoint/2010/main" val="225049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half" idx="10"/>
          </p:nvPr>
        </p:nvSpPr>
        <p:spPr/>
        <p:txBody>
          <a:bodyPr/>
          <a:lstStyle/>
          <a:p>
            <a:r>
              <a:rPr lang="en-IN"/>
              <a:t>Vijay Natarajan</a:t>
            </a:r>
            <a:endParaRPr lang="en-US"/>
          </a:p>
        </p:txBody>
      </p:sp>
      <p:sp>
        <p:nvSpPr>
          <p:cNvPr id="7" name="Footer Placeholder 3"/>
          <p:cNvSpPr>
            <a:spLocks noGrp="1"/>
          </p:cNvSpPr>
          <p:nvPr>
            <p:ph type="ftr" sz="quarter" idx="11"/>
          </p:nvPr>
        </p:nvSpPr>
        <p:spPr/>
        <p:txBody>
          <a:bodyPr/>
          <a:lstStyle/>
          <a:p>
            <a:r>
              <a:rPr lang="en-IN"/>
              <a:t>ACM Summer School 2019 : Reeb Graphs and Applications</a:t>
            </a:r>
            <a:endParaRPr lang="en-US"/>
          </a:p>
        </p:txBody>
      </p:sp>
      <p:sp>
        <p:nvSpPr>
          <p:cNvPr id="8" name="Slide Number Placeholder 4"/>
          <p:cNvSpPr>
            <a:spLocks noGrp="1"/>
          </p:cNvSpPr>
          <p:nvPr>
            <p:ph type="sldNum" sz="quarter" idx="12"/>
          </p:nvPr>
        </p:nvSpPr>
        <p:spPr/>
        <p:txBody>
          <a:bodyPr/>
          <a:lstStyle/>
          <a:p>
            <a:fld id="{C6911BC7-F834-BA44-9AF6-46AECA00E32C}" type="slidenum">
              <a:rPr lang="en-US"/>
              <a:pPr/>
              <a:t>40</a:t>
            </a:fld>
            <a:endParaRPr lang="en-US"/>
          </a:p>
        </p:txBody>
      </p:sp>
      <p:sp>
        <p:nvSpPr>
          <p:cNvPr id="74754" name="Rectangle 2"/>
          <p:cNvSpPr>
            <a:spLocks noGrp="1" noChangeArrowheads="1"/>
          </p:cNvSpPr>
          <p:nvPr>
            <p:ph type="title"/>
          </p:nvPr>
        </p:nvSpPr>
        <p:spPr/>
        <p:txBody>
          <a:bodyPr/>
          <a:lstStyle/>
          <a:p>
            <a:r>
              <a:rPr lang="en-US" sz="4000"/>
              <a:t>Computing Geometric Measures</a:t>
            </a:r>
          </a:p>
        </p:txBody>
      </p:sp>
      <p:pic>
        <p:nvPicPr>
          <p:cNvPr id="74755" name="Picture 3" descr="Snapshot 2008-01-24 12-10-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2514600"/>
            <a:ext cx="7769225" cy="2532063"/>
          </a:xfrm>
          <a:prstGeom prst="rect">
            <a:avLst/>
          </a:prstGeom>
          <a:noFill/>
          <a:extLst>
            <a:ext uri="{909E8E84-426E-40dd-AFC4-6F175D3DCCD1}">
              <a14:hiddenFill xmlns:a14="http://schemas.microsoft.com/office/drawing/2010/main" xmlns="">
                <a:solidFill>
                  <a:srgbClr val="FFFFFF"/>
                </a:solidFill>
              </a14:hiddenFill>
            </a:ext>
          </a:extLst>
        </p:spPr>
      </p:pic>
      <p:sp>
        <p:nvSpPr>
          <p:cNvPr id="74756" name="Rectangle 4"/>
          <p:cNvSpPr>
            <a:spLocks noChangeArrowheads="1"/>
          </p:cNvSpPr>
          <p:nvPr/>
        </p:nvSpPr>
        <p:spPr bwMode="auto">
          <a:xfrm>
            <a:off x="2971800" y="5334000"/>
            <a:ext cx="3194050" cy="415925"/>
          </a:xfrm>
          <a:prstGeom prst="rect">
            <a:avLst/>
          </a:prstGeom>
          <a:noFill/>
          <a:ln w="19050">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pPr eaLnBrk="1" hangingPunct="1"/>
            <a:r>
              <a:rPr lang="en-US" sz="2000">
                <a:latin typeface="Times New Roman" charset="0"/>
              </a:rPr>
              <a:t>Begin with leaves and update</a:t>
            </a:r>
          </a:p>
        </p:txBody>
      </p:sp>
      <p:sp>
        <p:nvSpPr>
          <p:cNvPr id="74757" name="Rectangle 5"/>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p:spTree>
    <p:extLst>
      <p:ext uri="{BB962C8B-B14F-4D97-AF65-F5344CB8AC3E}">
        <p14:creationId xmlns:p14="http://schemas.microsoft.com/office/powerpoint/2010/main" val="2332583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2"/>
          <p:cNvSpPr>
            <a:spLocks noGrp="1"/>
          </p:cNvSpPr>
          <p:nvPr>
            <p:ph type="dt" sz="half" idx="10"/>
          </p:nvPr>
        </p:nvSpPr>
        <p:spPr/>
        <p:txBody>
          <a:bodyPr/>
          <a:lstStyle/>
          <a:p>
            <a:r>
              <a:rPr lang="en-IN"/>
              <a:t>Vijay Natarajan</a:t>
            </a:r>
            <a:endParaRPr lang="en-US"/>
          </a:p>
        </p:txBody>
      </p:sp>
      <p:sp>
        <p:nvSpPr>
          <p:cNvPr id="9" name="Footer Placeholder 3"/>
          <p:cNvSpPr>
            <a:spLocks noGrp="1"/>
          </p:cNvSpPr>
          <p:nvPr>
            <p:ph type="ftr" sz="quarter" idx="11"/>
          </p:nvPr>
        </p:nvSpPr>
        <p:spPr/>
        <p:txBody>
          <a:bodyPr/>
          <a:lstStyle/>
          <a:p>
            <a:r>
              <a:rPr lang="en-IN"/>
              <a:t>ACM Summer School 2019 : Reeb Graphs and Applications</a:t>
            </a:r>
            <a:endParaRPr lang="en-US"/>
          </a:p>
        </p:txBody>
      </p:sp>
      <p:sp>
        <p:nvSpPr>
          <p:cNvPr id="10" name="Slide Number Placeholder 4"/>
          <p:cNvSpPr>
            <a:spLocks noGrp="1"/>
          </p:cNvSpPr>
          <p:nvPr>
            <p:ph type="sldNum" sz="quarter" idx="12"/>
          </p:nvPr>
        </p:nvSpPr>
        <p:spPr/>
        <p:txBody>
          <a:bodyPr/>
          <a:lstStyle/>
          <a:p>
            <a:fld id="{B01E9675-A73E-034E-91C0-685E35B70AF5}" type="slidenum">
              <a:rPr lang="en-US"/>
              <a:pPr/>
              <a:t>41</a:t>
            </a:fld>
            <a:endParaRPr lang="en-US"/>
          </a:p>
        </p:txBody>
      </p:sp>
      <p:sp>
        <p:nvSpPr>
          <p:cNvPr id="75778" name="Rectangle 2"/>
          <p:cNvSpPr>
            <a:spLocks noGrp="1" noChangeArrowheads="1"/>
          </p:cNvSpPr>
          <p:nvPr>
            <p:ph type="title"/>
          </p:nvPr>
        </p:nvSpPr>
        <p:spPr/>
        <p:txBody>
          <a:bodyPr/>
          <a:lstStyle/>
          <a:p>
            <a:r>
              <a:rPr lang="en-US"/>
              <a:t>Local Geometric Measures</a:t>
            </a:r>
          </a:p>
        </p:txBody>
      </p:sp>
      <p:pic>
        <p:nvPicPr>
          <p:cNvPr id="75779" name="Picture 3" descr="Snapshot 2008-01-24 12-12-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438400"/>
            <a:ext cx="7769225" cy="2495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80" name="Rectangle 4"/>
          <p:cNvSpPr>
            <a:spLocks noChangeArrowheads="1"/>
          </p:cNvSpPr>
          <p:nvPr/>
        </p:nvSpPr>
        <p:spPr bwMode="auto">
          <a:xfrm>
            <a:off x="1716088" y="4860925"/>
            <a:ext cx="8747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pPr eaLnBrk="1" hangingPunct="1"/>
            <a:r>
              <a:rPr lang="en-US" sz="2000">
                <a:latin typeface="Times New Roman" charset="0"/>
              </a:rPr>
              <a:t>Height</a:t>
            </a:r>
          </a:p>
        </p:txBody>
      </p:sp>
      <p:sp>
        <p:nvSpPr>
          <p:cNvPr id="75781" name="Rectangle 5"/>
          <p:cNvSpPr>
            <a:spLocks noChangeArrowheads="1"/>
          </p:cNvSpPr>
          <p:nvPr/>
        </p:nvSpPr>
        <p:spPr bwMode="auto">
          <a:xfrm>
            <a:off x="4343400" y="4876800"/>
            <a:ext cx="10017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pPr eaLnBrk="1" hangingPunct="1"/>
            <a:r>
              <a:rPr lang="en-US" sz="2000">
                <a:latin typeface="Times New Roman" charset="0"/>
              </a:rPr>
              <a:t>Volume</a:t>
            </a:r>
          </a:p>
        </p:txBody>
      </p:sp>
      <p:sp>
        <p:nvSpPr>
          <p:cNvPr id="75782" name="Rectangle 6"/>
          <p:cNvSpPr>
            <a:spLocks noChangeArrowheads="1"/>
          </p:cNvSpPr>
          <p:nvPr/>
        </p:nvSpPr>
        <p:spPr bwMode="auto">
          <a:xfrm>
            <a:off x="6629400" y="4876800"/>
            <a:ext cx="1581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spAutoFit/>
          </a:bodyPr>
          <a:lstStyle/>
          <a:p>
            <a:pPr eaLnBrk="1" hangingPunct="1"/>
            <a:r>
              <a:rPr lang="en-US" sz="2000">
                <a:latin typeface="Times New Roman" charset="0"/>
              </a:rPr>
              <a:t>Hypervolume</a:t>
            </a:r>
          </a:p>
        </p:txBody>
      </p:sp>
      <p:sp>
        <p:nvSpPr>
          <p:cNvPr id="75783" name="Rectangle 7"/>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p:spTree>
    <p:extLst>
      <p:ext uri="{BB962C8B-B14F-4D97-AF65-F5344CB8AC3E}">
        <p14:creationId xmlns:p14="http://schemas.microsoft.com/office/powerpoint/2010/main" val="2232382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Tree Decomposition</a:t>
            </a:r>
          </a:p>
        </p:txBody>
      </p:sp>
      <p:sp>
        <p:nvSpPr>
          <p:cNvPr id="3" name="Date Placeholder 2"/>
          <p:cNvSpPr>
            <a:spLocks noGrp="1"/>
          </p:cNvSpPr>
          <p:nvPr>
            <p:ph type="dt" sz="half" idx="10"/>
          </p:nvPr>
        </p:nvSpPr>
        <p:spPr/>
        <p:txBody>
          <a:bodyPr/>
          <a:lstStyle/>
          <a:p>
            <a:r>
              <a:rPr lang="en-IN"/>
              <a:t>Vijay Natarajan</a:t>
            </a:r>
            <a:endParaRPr lang="en-US"/>
          </a:p>
        </p:txBody>
      </p:sp>
      <p:sp>
        <p:nvSpPr>
          <p:cNvPr id="4" name="Footer Placeholder 3"/>
          <p:cNvSpPr>
            <a:spLocks noGrp="1"/>
          </p:cNvSpPr>
          <p:nvPr>
            <p:ph type="ftr" sz="quarter" idx="11"/>
          </p:nvPr>
        </p:nvSpPr>
        <p:spPr/>
        <p:txBody>
          <a:body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p>
            <a:fld id="{DFA947D4-66C8-1A46-9675-7908F01010C7}" type="slidenum">
              <a:rPr lang="en-US" smtClean="0"/>
              <a:pPr/>
              <a:t>42</a:t>
            </a:fld>
            <a:endParaRPr lang="en-US"/>
          </a:p>
        </p:txBody>
      </p:sp>
      <p:grpSp>
        <p:nvGrpSpPr>
          <p:cNvPr id="8" name="Group 7"/>
          <p:cNvGrpSpPr/>
          <p:nvPr/>
        </p:nvGrpSpPr>
        <p:grpSpPr>
          <a:xfrm>
            <a:off x="1088387" y="2241112"/>
            <a:ext cx="4752311" cy="2160000"/>
            <a:chOff x="395536" y="1947357"/>
            <a:chExt cx="4752311" cy="2921803"/>
          </a:xfrm>
        </p:grpSpPr>
        <p:pic>
          <p:nvPicPr>
            <p:cNvPr id="9" name="Picture 8" descr="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977760"/>
              <a:ext cx="2844000" cy="2891400"/>
            </a:xfrm>
            <a:prstGeom prst="rect">
              <a:avLst/>
            </a:prstGeom>
          </p:spPr>
        </p:pic>
        <p:pic>
          <p:nvPicPr>
            <p:cNvPr id="10" name="Picture 9" descr="model-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7" y="1947357"/>
              <a:ext cx="1944000" cy="2921803"/>
            </a:xfrm>
            <a:prstGeom prst="rect">
              <a:avLst/>
            </a:prstGeom>
          </p:spPr>
        </p:pic>
      </p:grpSp>
      <p:pic>
        <p:nvPicPr>
          <p:cNvPr id="11" name="Picture 10" descr="contourtree_2D.png"/>
          <p:cNvPicPr>
            <a:picLocks noChangeAspect="1"/>
          </p:cNvPicPr>
          <p:nvPr/>
        </p:nvPicPr>
        <p:blipFill rotWithShape="1">
          <a:blip r:embed="rId4">
            <a:extLst>
              <a:ext uri="{28A0092B-C50C-407E-A947-70E740481C1C}">
                <a14:useLocalDpi xmlns:a14="http://schemas.microsoft.com/office/drawing/2010/main" val="0"/>
              </a:ext>
            </a:extLst>
          </a:blip>
          <a:srcRect l="51848"/>
          <a:stretch/>
        </p:blipFill>
        <p:spPr>
          <a:xfrm>
            <a:off x="5984931" y="2205112"/>
            <a:ext cx="1827429" cy="2232000"/>
          </a:xfrm>
          <a:prstGeom prst="rect">
            <a:avLst/>
          </a:prstGeom>
        </p:spPr>
      </p:pic>
    </p:spTree>
    <p:extLst>
      <p:ext uri="{BB962C8B-B14F-4D97-AF65-F5344CB8AC3E}">
        <p14:creationId xmlns:p14="http://schemas.microsoft.com/office/powerpoint/2010/main" val="359598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Tree Decomposition</a:t>
            </a:r>
          </a:p>
        </p:txBody>
      </p:sp>
      <p:sp>
        <p:nvSpPr>
          <p:cNvPr id="3" name="Date Placeholder 2"/>
          <p:cNvSpPr>
            <a:spLocks noGrp="1"/>
          </p:cNvSpPr>
          <p:nvPr>
            <p:ph type="dt" sz="half" idx="10"/>
          </p:nvPr>
        </p:nvSpPr>
        <p:spPr/>
        <p:txBody>
          <a:bodyPr/>
          <a:lstStyle/>
          <a:p>
            <a:r>
              <a:rPr lang="en-IN"/>
              <a:t>Vijay Natarajan</a:t>
            </a:r>
            <a:endParaRPr lang="en-US"/>
          </a:p>
        </p:txBody>
      </p:sp>
      <p:sp>
        <p:nvSpPr>
          <p:cNvPr id="4" name="Footer Placeholder 3"/>
          <p:cNvSpPr>
            <a:spLocks noGrp="1"/>
          </p:cNvSpPr>
          <p:nvPr>
            <p:ph type="ftr" sz="quarter" idx="11"/>
          </p:nvPr>
        </p:nvSpPr>
        <p:spPr/>
        <p:txBody>
          <a:body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p>
            <a:fld id="{DFA947D4-66C8-1A46-9675-7908F01010C7}" type="slidenum">
              <a:rPr lang="en-US" smtClean="0"/>
              <a:pPr/>
              <a:t>43</a:t>
            </a:fld>
            <a:endParaRPr lang="en-US"/>
          </a:p>
        </p:txBody>
      </p:sp>
      <p:pic>
        <p:nvPicPr>
          <p:cNvPr id="7" name="Picture 6">
            <a:extLst>
              <a:ext uri="{FF2B5EF4-FFF2-40B4-BE49-F238E27FC236}">
                <a16:creationId xmlns:a16="http://schemas.microsoft.com/office/drawing/2014/main" id="{CC80EEED-1A58-884C-B364-56B8ECA805AE}"/>
              </a:ext>
            </a:extLst>
          </p:cNvPr>
          <p:cNvPicPr>
            <a:picLocks noChangeAspect="1"/>
          </p:cNvPicPr>
          <p:nvPr/>
        </p:nvPicPr>
        <p:blipFill>
          <a:blip r:embed="rId3"/>
          <a:stretch>
            <a:fillRect/>
          </a:stretch>
        </p:blipFill>
        <p:spPr>
          <a:xfrm>
            <a:off x="4845050" y="1847850"/>
            <a:ext cx="3416300" cy="4191000"/>
          </a:xfrm>
          <a:prstGeom prst="rect">
            <a:avLst/>
          </a:prstGeom>
        </p:spPr>
      </p:pic>
      <p:pic>
        <p:nvPicPr>
          <p:cNvPr id="13" name="Picture 12">
            <a:extLst>
              <a:ext uri="{FF2B5EF4-FFF2-40B4-BE49-F238E27FC236}">
                <a16:creationId xmlns:a16="http://schemas.microsoft.com/office/drawing/2014/main" id="{33C4BA82-136C-B848-9BC8-E3A7F5AB5BF0}"/>
              </a:ext>
            </a:extLst>
          </p:cNvPr>
          <p:cNvPicPr>
            <a:picLocks noChangeAspect="1"/>
          </p:cNvPicPr>
          <p:nvPr/>
        </p:nvPicPr>
        <p:blipFill>
          <a:blip r:embed="rId4"/>
          <a:stretch>
            <a:fillRect/>
          </a:stretch>
        </p:blipFill>
        <p:spPr>
          <a:xfrm>
            <a:off x="1130300" y="1847850"/>
            <a:ext cx="3441700" cy="4152900"/>
          </a:xfrm>
          <a:prstGeom prst="rect">
            <a:avLst/>
          </a:prstGeom>
        </p:spPr>
      </p:pic>
    </p:spTree>
    <p:extLst>
      <p:ext uri="{BB962C8B-B14F-4D97-AF65-F5344CB8AC3E}">
        <p14:creationId xmlns:p14="http://schemas.microsoft.com/office/powerpoint/2010/main" val="34858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A864A53-B089-9E40-A2D2-9105F59B68E7}"/>
              </a:ext>
            </a:extLst>
          </p:cNvPr>
          <p:cNvSpPr>
            <a:spLocks noGrp="1"/>
          </p:cNvSpPr>
          <p:nvPr>
            <p:ph type="title"/>
          </p:nvPr>
        </p:nvSpPr>
        <p:spPr/>
        <p:txBody>
          <a:bodyPr/>
          <a:lstStyle/>
          <a:p>
            <a:r>
              <a:rPr lang="en-US" dirty="0"/>
              <a:t>Reeb Graph : Algorithm</a:t>
            </a:r>
          </a:p>
        </p:txBody>
      </p:sp>
      <p:sp>
        <p:nvSpPr>
          <p:cNvPr id="5" name="Date Placeholder 4">
            <a:extLst>
              <a:ext uri="{FF2B5EF4-FFF2-40B4-BE49-F238E27FC236}">
                <a16:creationId xmlns:a16="http://schemas.microsoft.com/office/drawing/2014/main" id="{36078359-BE3E-3041-8C98-BB82AE8DD8E3}"/>
              </a:ext>
            </a:extLst>
          </p:cNvPr>
          <p:cNvSpPr>
            <a:spLocks noGrp="1"/>
          </p:cNvSpPr>
          <p:nvPr>
            <p:ph type="dt" sz="half" idx="10"/>
          </p:nvPr>
        </p:nvSpPr>
        <p:spPr/>
        <p:txBody>
          <a:bodyPr/>
          <a:lstStyle/>
          <a:p>
            <a:r>
              <a:rPr lang="en-IN"/>
              <a:t>Vijay Natarajan</a:t>
            </a:r>
            <a:endParaRPr lang="en-US"/>
          </a:p>
        </p:txBody>
      </p:sp>
      <p:sp>
        <p:nvSpPr>
          <p:cNvPr id="6" name="Footer Placeholder 5">
            <a:extLst>
              <a:ext uri="{FF2B5EF4-FFF2-40B4-BE49-F238E27FC236}">
                <a16:creationId xmlns:a16="http://schemas.microsoft.com/office/drawing/2014/main" id="{6D04FD72-81D6-4A44-9CCD-4A08F6BAF155}"/>
              </a:ext>
            </a:extLst>
          </p:cNvPr>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6">
            <a:extLst>
              <a:ext uri="{FF2B5EF4-FFF2-40B4-BE49-F238E27FC236}">
                <a16:creationId xmlns:a16="http://schemas.microsoft.com/office/drawing/2014/main" id="{B7AE36DD-F8EA-8144-B518-2D523DE46B3F}"/>
              </a:ext>
            </a:extLst>
          </p:cNvPr>
          <p:cNvSpPr>
            <a:spLocks noGrp="1"/>
          </p:cNvSpPr>
          <p:nvPr>
            <p:ph type="sldNum" sz="quarter" idx="12"/>
          </p:nvPr>
        </p:nvSpPr>
        <p:spPr/>
        <p:txBody>
          <a:bodyPr/>
          <a:lstStyle/>
          <a:p>
            <a:fld id="{833FEBDD-1A79-EF46-8DAC-4FDB65242AE7}" type="slidenum">
              <a:rPr lang="en-US" smtClean="0"/>
              <a:pPr/>
              <a:t>44</a:t>
            </a:fld>
            <a:endParaRPr lang="en-US"/>
          </a:p>
        </p:txBody>
      </p:sp>
      <p:pic>
        <p:nvPicPr>
          <p:cNvPr id="9" name="Picture 8" descr="A picture containing object, wall&#13;&#10;&#13;&#10;Description automatically generated">
            <a:extLst>
              <a:ext uri="{FF2B5EF4-FFF2-40B4-BE49-F238E27FC236}">
                <a16:creationId xmlns:a16="http://schemas.microsoft.com/office/drawing/2014/main" id="{9C75ADA4-3661-2C4B-B026-54107DB22C99}"/>
              </a:ext>
            </a:extLst>
          </p:cNvPr>
          <p:cNvPicPr>
            <a:picLocks noChangeAspect="1"/>
          </p:cNvPicPr>
          <p:nvPr/>
        </p:nvPicPr>
        <p:blipFill>
          <a:blip r:embed="rId2"/>
          <a:stretch>
            <a:fillRect/>
          </a:stretch>
        </p:blipFill>
        <p:spPr>
          <a:xfrm>
            <a:off x="1907704" y="2213992"/>
            <a:ext cx="4806774" cy="2736304"/>
          </a:xfrm>
          <a:prstGeom prst="rect">
            <a:avLst/>
          </a:prstGeom>
        </p:spPr>
      </p:pic>
    </p:spTree>
    <p:extLst>
      <p:ext uri="{BB962C8B-B14F-4D97-AF65-F5344CB8AC3E}">
        <p14:creationId xmlns:p14="http://schemas.microsoft.com/office/powerpoint/2010/main" val="127196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IN"/>
              <a:t>Vijay Natarajan</a:t>
            </a:r>
            <a:endParaRPr lang="en-US"/>
          </a:p>
        </p:txBody>
      </p:sp>
      <p:sp>
        <p:nvSpPr>
          <p:cNvPr id="5" name="Footer Placeholder 4"/>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p>
            <a:fld id="{1AC398C4-6751-0649-BCA6-E2BA3BC7EB4A}" type="slidenum">
              <a:rPr lang="en-US"/>
              <a:pPr/>
              <a:t>45</a:t>
            </a:fld>
            <a:endParaRPr lang="en-US"/>
          </a:p>
        </p:txBody>
      </p:sp>
      <p:sp>
        <p:nvSpPr>
          <p:cNvPr id="98306" name="Rectangle 2"/>
          <p:cNvSpPr>
            <a:spLocks noGrp="1" noChangeArrowheads="1"/>
          </p:cNvSpPr>
          <p:nvPr>
            <p:ph type="title"/>
          </p:nvPr>
        </p:nvSpPr>
        <p:spPr/>
        <p:txBody>
          <a:bodyPr/>
          <a:lstStyle/>
          <a:p>
            <a:r>
              <a:rPr lang="en-US"/>
              <a:t>Piecewise-linear Functions</a:t>
            </a:r>
          </a:p>
        </p:txBody>
      </p:sp>
      <p:sp>
        <p:nvSpPr>
          <p:cNvPr id="98307" name="Rectangle 3"/>
          <p:cNvSpPr>
            <a:spLocks noGrp="1" noChangeArrowheads="1"/>
          </p:cNvSpPr>
          <p:nvPr>
            <p:ph type="body" idx="1"/>
          </p:nvPr>
        </p:nvSpPr>
        <p:spPr>
          <a:xfrm>
            <a:off x="685800" y="2590800"/>
            <a:ext cx="7772400" cy="3657600"/>
          </a:xfrm>
        </p:spPr>
        <p:txBody>
          <a:bodyPr>
            <a:normAutofit/>
          </a:bodyPr>
          <a:lstStyle/>
          <a:p>
            <a:r>
              <a:rPr lang="en-US" sz="2800" dirty="0"/>
              <a:t>Scientific data available as samples</a:t>
            </a:r>
          </a:p>
          <a:p>
            <a:r>
              <a:rPr lang="en-US" sz="2800" dirty="0"/>
              <a:t>Given: domain and scalar function</a:t>
            </a:r>
          </a:p>
          <a:p>
            <a:r>
              <a:rPr lang="en-US" sz="2800" dirty="0"/>
              <a:t>Domain is represented by a mesh</a:t>
            </a:r>
          </a:p>
          <a:p>
            <a:r>
              <a:rPr lang="en-US" sz="2800" dirty="0"/>
              <a:t>Function is available at discrete points</a:t>
            </a:r>
          </a:p>
          <a:p>
            <a:r>
              <a:rPr lang="en-US" sz="2800" dirty="0"/>
              <a:t>Use simplest interpolation (linear)</a:t>
            </a:r>
          </a:p>
          <a:p>
            <a:r>
              <a:rPr lang="en-US" sz="2800" dirty="0"/>
              <a:t>How do we extend Morse-theoretic ideas?</a:t>
            </a:r>
          </a:p>
        </p:txBody>
      </p:sp>
    </p:spTree>
    <p:extLst>
      <p:ext uri="{BB962C8B-B14F-4D97-AF65-F5344CB8AC3E}">
        <p14:creationId xmlns:p14="http://schemas.microsoft.com/office/powerpoint/2010/main" val="3789618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8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8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83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0"/>
          </p:nvPr>
        </p:nvSpPr>
        <p:spPr/>
        <p:txBody>
          <a:bodyPr/>
          <a:lstStyle/>
          <a:p>
            <a:r>
              <a:rPr lang="en-IN"/>
              <a:t>Vijay Natarajan</a:t>
            </a:r>
            <a:endParaRPr lang="en-US"/>
          </a:p>
        </p:txBody>
      </p:sp>
      <p:sp>
        <p:nvSpPr>
          <p:cNvPr id="14" name="Footer Placeholder 4"/>
          <p:cNvSpPr>
            <a:spLocks noGrp="1"/>
          </p:cNvSpPr>
          <p:nvPr>
            <p:ph type="ftr" sz="quarter" idx="11"/>
          </p:nvPr>
        </p:nvSpPr>
        <p:spPr/>
        <p:txBody>
          <a:bodyPr/>
          <a:lstStyle/>
          <a:p>
            <a:r>
              <a:rPr lang="en-IN"/>
              <a:t>ACM Summer School 2019 : Reeb Graphs and Applications</a:t>
            </a:r>
            <a:endParaRPr lang="en-US"/>
          </a:p>
        </p:txBody>
      </p:sp>
      <p:sp>
        <p:nvSpPr>
          <p:cNvPr id="15" name="Slide Number Placeholder 5"/>
          <p:cNvSpPr>
            <a:spLocks noGrp="1"/>
          </p:cNvSpPr>
          <p:nvPr>
            <p:ph type="sldNum" sz="quarter" idx="12"/>
          </p:nvPr>
        </p:nvSpPr>
        <p:spPr/>
        <p:txBody>
          <a:bodyPr/>
          <a:lstStyle/>
          <a:p>
            <a:fld id="{1A0D0509-1B23-6B4F-B00D-98B8FC9E554C}" type="slidenum">
              <a:rPr lang="en-US"/>
              <a:pPr/>
              <a:t>46</a:t>
            </a:fld>
            <a:endParaRPr lang="en-US"/>
          </a:p>
        </p:txBody>
      </p:sp>
      <p:sp>
        <p:nvSpPr>
          <p:cNvPr id="100354" name="Rectangle 2"/>
          <p:cNvSpPr>
            <a:spLocks noGrp="1" noChangeArrowheads="1"/>
          </p:cNvSpPr>
          <p:nvPr>
            <p:ph type="title"/>
          </p:nvPr>
        </p:nvSpPr>
        <p:spPr/>
        <p:txBody>
          <a:bodyPr/>
          <a:lstStyle/>
          <a:p>
            <a:r>
              <a:rPr lang="en-US"/>
              <a:t>Critical points - 1D</a:t>
            </a:r>
          </a:p>
        </p:txBody>
      </p:sp>
      <p:grpSp>
        <p:nvGrpSpPr>
          <p:cNvPr id="100355" name="Group 3"/>
          <p:cNvGrpSpPr>
            <a:grpSpLocks/>
          </p:cNvGrpSpPr>
          <p:nvPr/>
        </p:nvGrpSpPr>
        <p:grpSpPr bwMode="auto">
          <a:xfrm>
            <a:off x="1447800" y="3505200"/>
            <a:ext cx="1752600" cy="457200"/>
            <a:chOff x="1104" y="1680"/>
            <a:chExt cx="1104" cy="288"/>
          </a:xfrm>
        </p:grpSpPr>
        <p:sp>
          <p:nvSpPr>
            <p:cNvPr id="100356" name="Oval 4"/>
            <p:cNvSpPr>
              <a:spLocks noChangeArrowheads="1"/>
            </p:cNvSpPr>
            <p:nvPr/>
          </p:nvSpPr>
          <p:spPr bwMode="auto">
            <a:xfrm>
              <a:off x="1632" y="1680"/>
              <a:ext cx="96" cy="96"/>
            </a:xfrm>
            <a:prstGeom prst="ellipse">
              <a:avLst/>
            </a:prstGeom>
            <a:noFill/>
            <a:ln w="1905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sp>
          <p:nvSpPr>
            <p:cNvPr id="100357" name="Oval 5"/>
            <p:cNvSpPr>
              <a:spLocks noChangeArrowheads="1"/>
            </p:cNvSpPr>
            <p:nvPr/>
          </p:nvSpPr>
          <p:spPr bwMode="auto">
            <a:xfrm>
              <a:off x="2112" y="1872"/>
              <a:ext cx="96" cy="96"/>
            </a:xfrm>
            <a:prstGeom prst="ellipse">
              <a:avLst/>
            </a:prstGeom>
            <a:noFill/>
            <a:ln w="1905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sp>
          <p:nvSpPr>
            <p:cNvPr id="100358" name="Oval 6"/>
            <p:cNvSpPr>
              <a:spLocks noChangeArrowheads="1"/>
            </p:cNvSpPr>
            <p:nvPr/>
          </p:nvSpPr>
          <p:spPr bwMode="auto">
            <a:xfrm>
              <a:off x="1104" y="1872"/>
              <a:ext cx="96" cy="96"/>
            </a:xfrm>
            <a:prstGeom prst="ellipse">
              <a:avLst/>
            </a:prstGeom>
            <a:noFill/>
            <a:ln w="19050">
              <a:solidFill>
                <a:schemeClr val="tx1"/>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endParaRPr lang="en-US"/>
            </a:p>
          </p:txBody>
        </p:sp>
        <p:cxnSp>
          <p:nvCxnSpPr>
            <p:cNvPr id="100359" name="AutoShape 7"/>
            <p:cNvCxnSpPr>
              <a:cxnSpLocks noChangeShapeType="1"/>
              <a:stCxn id="100358" idx="7"/>
              <a:endCxn id="100358" idx="6"/>
            </p:cNvCxnSpPr>
            <p:nvPr/>
          </p:nvCxnSpPr>
          <p:spPr bwMode="auto">
            <a:xfrm>
              <a:off x="1186" y="1880"/>
              <a:ext cx="20" cy="40"/>
            </a:xfrm>
            <a:prstGeom prst="straightConnector1">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0" name="AutoShape 8"/>
            <p:cNvCxnSpPr>
              <a:cxnSpLocks noChangeShapeType="1"/>
              <a:stCxn id="100358" idx="7"/>
              <a:endCxn id="100356" idx="2"/>
            </p:cNvCxnSpPr>
            <p:nvPr/>
          </p:nvCxnSpPr>
          <p:spPr bwMode="auto">
            <a:xfrm flipV="1">
              <a:off x="1186" y="1728"/>
              <a:ext cx="440" cy="152"/>
            </a:xfrm>
            <a:prstGeom prst="straightConnector1">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1" name="AutoShape 9"/>
            <p:cNvCxnSpPr>
              <a:cxnSpLocks noChangeShapeType="1"/>
              <a:stCxn id="100356" idx="6"/>
              <a:endCxn id="100357" idx="1"/>
            </p:cNvCxnSpPr>
            <p:nvPr/>
          </p:nvCxnSpPr>
          <p:spPr bwMode="auto">
            <a:xfrm>
              <a:off x="1734" y="1728"/>
              <a:ext cx="392" cy="152"/>
            </a:xfrm>
            <a:prstGeom prst="straightConnector1">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sp>
        <p:nvSpPr>
          <p:cNvPr id="100362" name="Rectangle 10"/>
          <p:cNvSpPr>
            <a:spLocks noGrp="1" noChangeArrowheads="1"/>
          </p:cNvSpPr>
          <p:nvPr>
            <p:ph type="body" idx="1"/>
          </p:nvPr>
        </p:nvSpPr>
        <p:spPr>
          <a:xfrm>
            <a:off x="3581400" y="2957513"/>
            <a:ext cx="4800600" cy="2232025"/>
          </a:xfrm>
          <a:noFill/>
          <a:ln/>
        </p:spPr>
        <p:txBody>
          <a:bodyPr/>
          <a:lstStyle/>
          <a:p>
            <a:pPr>
              <a:lnSpc>
                <a:spcPct val="90000"/>
              </a:lnSpc>
            </a:pPr>
            <a:r>
              <a:rPr lang="en-US" sz="2000"/>
              <a:t>How is neighborhood defined?</a:t>
            </a:r>
          </a:p>
          <a:p>
            <a:pPr>
              <a:lnSpc>
                <a:spcPct val="90000"/>
              </a:lnSpc>
            </a:pPr>
            <a:r>
              <a:rPr lang="en-US" sz="2000"/>
              <a:t>Adjacent vertices (EASY!)</a:t>
            </a:r>
          </a:p>
          <a:p>
            <a:pPr>
              <a:lnSpc>
                <a:spcPct val="90000"/>
              </a:lnSpc>
            </a:pPr>
            <a:r>
              <a:rPr lang="en-US" sz="2000"/>
              <a:t>Minimum if neighbors are greater</a:t>
            </a:r>
          </a:p>
          <a:p>
            <a:pPr>
              <a:lnSpc>
                <a:spcPct val="90000"/>
              </a:lnSpc>
            </a:pPr>
            <a:r>
              <a:rPr lang="en-US" sz="2000"/>
              <a:t>Maximum if neighbors are smaller</a:t>
            </a:r>
          </a:p>
          <a:p>
            <a:pPr>
              <a:lnSpc>
                <a:spcPct val="90000"/>
              </a:lnSpc>
            </a:pPr>
            <a:r>
              <a:rPr lang="en-US" sz="2000"/>
              <a:t>What about 2D? 3D?</a:t>
            </a:r>
          </a:p>
        </p:txBody>
      </p:sp>
      <p:sp>
        <p:nvSpPr>
          <p:cNvPr id="100363" name="Rectangle 11"/>
          <p:cNvSpPr>
            <a:spLocks noChangeArrowheads="1"/>
          </p:cNvSpPr>
          <p:nvPr/>
        </p:nvSpPr>
        <p:spPr bwMode="auto">
          <a:xfrm>
            <a:off x="2638425" y="3224213"/>
            <a:ext cx="382588" cy="5191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2800"/>
              <a:t>?</a:t>
            </a:r>
          </a:p>
        </p:txBody>
      </p:sp>
      <p:sp>
        <p:nvSpPr>
          <p:cNvPr id="100364" name="Rectangle 12"/>
          <p:cNvSpPr>
            <a:spLocks noChangeArrowheads="1"/>
          </p:cNvSpPr>
          <p:nvPr/>
        </p:nvSpPr>
        <p:spPr bwMode="auto">
          <a:xfrm>
            <a:off x="1724025" y="3262313"/>
            <a:ext cx="382588" cy="5191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2800"/>
              <a:t>?</a:t>
            </a:r>
          </a:p>
        </p:txBody>
      </p:sp>
    </p:spTree>
    <p:extLst>
      <p:ext uri="{BB962C8B-B14F-4D97-AF65-F5344CB8AC3E}">
        <p14:creationId xmlns:p14="http://schemas.microsoft.com/office/powerpoint/2010/main" val="3110382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03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036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036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03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2"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IN"/>
              <a:t>Vijay Natarajan</a:t>
            </a:r>
            <a:endParaRPr lang="en-US"/>
          </a:p>
        </p:txBody>
      </p:sp>
      <p:sp>
        <p:nvSpPr>
          <p:cNvPr id="5" name="Footer Placeholder 4"/>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p>
            <a:fld id="{3ED351E6-F076-964D-8D92-CD15953D0D73}" type="slidenum">
              <a:rPr lang="en-US"/>
              <a:pPr/>
              <a:t>47</a:t>
            </a:fld>
            <a:endParaRPr lang="en-US"/>
          </a:p>
        </p:txBody>
      </p:sp>
      <p:sp>
        <p:nvSpPr>
          <p:cNvPr id="102402" name="Rectangle 2"/>
          <p:cNvSpPr>
            <a:spLocks noGrp="1" noChangeArrowheads="1"/>
          </p:cNvSpPr>
          <p:nvPr>
            <p:ph type="title"/>
          </p:nvPr>
        </p:nvSpPr>
        <p:spPr/>
        <p:txBody>
          <a:bodyPr/>
          <a:lstStyle/>
          <a:p>
            <a:r>
              <a:rPr lang="en-US"/>
              <a:t>Simplices and Neighborhood</a:t>
            </a:r>
          </a:p>
        </p:txBody>
      </p:sp>
      <p:sp>
        <p:nvSpPr>
          <p:cNvPr id="102403" name="Rectangle 3"/>
          <p:cNvSpPr>
            <a:spLocks noGrp="1" noChangeArrowheads="1"/>
          </p:cNvSpPr>
          <p:nvPr>
            <p:ph type="body" idx="1"/>
          </p:nvPr>
        </p:nvSpPr>
        <p:spPr>
          <a:xfrm>
            <a:off x="685800" y="2209800"/>
            <a:ext cx="7924800" cy="3733800"/>
          </a:xfrm>
        </p:spPr>
        <p:txBody>
          <a:bodyPr/>
          <a:lstStyle/>
          <a:p>
            <a:pPr>
              <a:lnSpc>
                <a:spcPct val="90000"/>
              </a:lnSpc>
            </a:pPr>
            <a:r>
              <a:rPr lang="en-US" i="1" dirty="0"/>
              <a:t>k</a:t>
            </a:r>
            <a:r>
              <a:rPr lang="en-US" dirty="0"/>
              <a:t>-simplex: vertex, edge, triangle, tetrahedron</a:t>
            </a:r>
          </a:p>
          <a:p>
            <a:pPr>
              <a:lnSpc>
                <a:spcPct val="90000"/>
              </a:lnSpc>
            </a:pPr>
            <a:r>
              <a:rPr lang="en-US" dirty="0"/>
              <a:t>Boundary of a simplex</a:t>
            </a:r>
          </a:p>
          <a:p>
            <a:pPr>
              <a:lnSpc>
                <a:spcPct val="90000"/>
              </a:lnSpc>
            </a:pPr>
            <a:r>
              <a:rPr lang="en-US" dirty="0"/>
              <a:t>Face, co-face</a:t>
            </a:r>
          </a:p>
          <a:p>
            <a:pPr>
              <a:lnSpc>
                <a:spcPct val="90000"/>
              </a:lnSpc>
            </a:pPr>
            <a:r>
              <a:rPr lang="en-US" dirty="0"/>
              <a:t>Star, Link</a:t>
            </a:r>
          </a:p>
          <a:p>
            <a:pPr>
              <a:lnSpc>
                <a:spcPct val="90000"/>
              </a:lnSpc>
            </a:pPr>
            <a:r>
              <a:rPr lang="en-US" dirty="0"/>
              <a:t>Lower star, Lower link</a:t>
            </a:r>
          </a:p>
          <a:p>
            <a:pPr>
              <a:lnSpc>
                <a:spcPct val="90000"/>
              </a:lnSpc>
            </a:pPr>
            <a:r>
              <a:rPr lang="en-US" dirty="0"/>
              <a:t>Upper star, Upper link</a:t>
            </a:r>
          </a:p>
        </p:txBody>
      </p:sp>
      <p:pic>
        <p:nvPicPr>
          <p:cNvPr id="11265" name="Picture 1" descr="page27image52841936">
            <a:extLst>
              <a:ext uri="{FF2B5EF4-FFF2-40B4-BE49-F238E27FC236}">
                <a16:creationId xmlns:a16="http://schemas.microsoft.com/office/drawing/2014/main" id="{8305DFDB-B81F-094D-BDEE-344527000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852936"/>
            <a:ext cx="3312368" cy="277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451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1" name="Group 3"/>
          <p:cNvGrpSpPr>
            <a:grpSpLocks/>
          </p:cNvGrpSpPr>
          <p:nvPr/>
        </p:nvGrpSpPr>
        <p:grpSpPr bwMode="auto">
          <a:xfrm>
            <a:off x="2590800" y="4797152"/>
            <a:ext cx="4343400" cy="1574800"/>
            <a:chOff x="2112" y="2688"/>
            <a:chExt cx="2736" cy="992"/>
          </a:xfrm>
        </p:grpSpPr>
        <p:pic>
          <p:nvPicPr>
            <p:cNvPr id="104452" name="Picture 4" descr="Monkey-Sad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2688"/>
              <a:ext cx="1607" cy="992"/>
            </a:xfrm>
            <a:prstGeom prst="rect">
              <a:avLst/>
            </a:prstGeom>
            <a:noFill/>
            <a:extLst>
              <a:ext uri="{909E8E84-426E-40dd-AFC4-6F175D3DCCD1}">
                <a14:hiddenFill xmlns="" xmlns:a14="http://schemas.microsoft.com/office/drawing/2010/main">
                  <a:solidFill>
                    <a:srgbClr val="FFFFFF"/>
                  </a:solidFill>
                </a14:hiddenFill>
              </a:ext>
            </a:extLst>
          </p:spPr>
        </p:pic>
        <p:sp>
          <p:nvSpPr>
            <p:cNvPr id="104453" name="Rectangle 5"/>
            <p:cNvSpPr>
              <a:spLocks noChangeArrowheads="1"/>
            </p:cNvSpPr>
            <p:nvPr/>
          </p:nvSpPr>
          <p:spPr bwMode="auto">
            <a:xfrm>
              <a:off x="3840" y="2908"/>
              <a:ext cx="1008" cy="5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dirty="0">
                  <a:solidFill>
                    <a:srgbClr val="AB7942"/>
                  </a:solidFill>
                  <a:latin typeface="+mn-lt"/>
                </a:rPr>
                <a:t>Monkey saddle</a:t>
              </a:r>
            </a:p>
          </p:txBody>
        </p:sp>
      </p:grpSp>
      <p:sp>
        <p:nvSpPr>
          <p:cNvPr id="19" name="Date Placeholder 3"/>
          <p:cNvSpPr>
            <a:spLocks noGrp="1"/>
          </p:cNvSpPr>
          <p:nvPr>
            <p:ph type="dt" sz="half" idx="10"/>
          </p:nvPr>
        </p:nvSpPr>
        <p:spPr/>
        <p:txBody>
          <a:bodyPr/>
          <a:lstStyle/>
          <a:p>
            <a:r>
              <a:rPr lang="en-IN"/>
              <a:t>Vijay Natarajan</a:t>
            </a:r>
            <a:endParaRPr lang="en-US"/>
          </a:p>
        </p:txBody>
      </p:sp>
      <p:sp>
        <p:nvSpPr>
          <p:cNvPr id="20" name="Footer Placeholder 4"/>
          <p:cNvSpPr>
            <a:spLocks noGrp="1"/>
          </p:cNvSpPr>
          <p:nvPr>
            <p:ph type="ftr" sz="quarter" idx="11"/>
          </p:nvPr>
        </p:nvSpPr>
        <p:spPr/>
        <p:txBody>
          <a:bodyPr/>
          <a:lstStyle/>
          <a:p>
            <a:r>
              <a:rPr lang="en-IN"/>
              <a:t>ACM Summer School 2019 : Reeb Graphs and Applications</a:t>
            </a:r>
            <a:endParaRPr lang="en-US"/>
          </a:p>
        </p:txBody>
      </p:sp>
      <p:sp>
        <p:nvSpPr>
          <p:cNvPr id="21" name="Slide Number Placeholder 5"/>
          <p:cNvSpPr>
            <a:spLocks noGrp="1"/>
          </p:cNvSpPr>
          <p:nvPr>
            <p:ph type="sldNum" sz="quarter" idx="12"/>
          </p:nvPr>
        </p:nvSpPr>
        <p:spPr/>
        <p:txBody>
          <a:bodyPr/>
          <a:lstStyle/>
          <a:p>
            <a:fld id="{60A731CC-90CE-7E44-9C26-DC46E8A20A74}" type="slidenum">
              <a:rPr lang="en-US"/>
              <a:pPr/>
              <a:t>48</a:t>
            </a:fld>
            <a:endParaRPr lang="en-US"/>
          </a:p>
        </p:txBody>
      </p:sp>
      <p:sp>
        <p:nvSpPr>
          <p:cNvPr id="104450" name="Rectangle 2"/>
          <p:cNvSpPr>
            <a:spLocks noGrp="1" noChangeArrowheads="1"/>
          </p:cNvSpPr>
          <p:nvPr>
            <p:ph type="title"/>
          </p:nvPr>
        </p:nvSpPr>
        <p:spPr/>
        <p:txBody>
          <a:bodyPr/>
          <a:lstStyle/>
          <a:p>
            <a:r>
              <a:rPr lang="en-US"/>
              <a:t>Critical Points - 2D</a:t>
            </a:r>
          </a:p>
        </p:txBody>
      </p:sp>
      <p:grpSp>
        <p:nvGrpSpPr>
          <p:cNvPr id="104454" name="Group 6"/>
          <p:cNvGrpSpPr>
            <a:grpSpLocks/>
          </p:cNvGrpSpPr>
          <p:nvPr/>
        </p:nvGrpSpPr>
        <p:grpSpPr bwMode="auto">
          <a:xfrm>
            <a:off x="1219200" y="2057400"/>
            <a:ext cx="6591300" cy="2106613"/>
            <a:chOff x="768" y="1296"/>
            <a:chExt cx="4152" cy="1327"/>
          </a:xfrm>
        </p:grpSpPr>
        <p:graphicFrame>
          <p:nvGraphicFramePr>
            <p:cNvPr id="104455" name="Object 7"/>
            <p:cNvGraphicFramePr>
              <a:graphicFrameLocks noChangeAspect="1"/>
            </p:cNvGraphicFramePr>
            <p:nvPr/>
          </p:nvGraphicFramePr>
          <p:xfrm>
            <a:off x="3600" y="2375"/>
            <a:ext cx="1013" cy="200"/>
          </p:xfrm>
          <a:graphic>
            <a:graphicData uri="http://schemas.openxmlformats.org/presentationml/2006/ole">
              <mc:AlternateContent xmlns:mc="http://schemas.openxmlformats.org/markup-compatibility/2006">
                <mc:Choice xmlns:v="urn:schemas-microsoft-com:vml" Requires="v">
                  <p:oleObj spid="_x0000_s6625" name="Equation" r:id="rId5" imgW="901700" imgH="177800" progId="Equation.3">
                    <p:embed/>
                  </p:oleObj>
                </mc:Choice>
                <mc:Fallback>
                  <p:oleObj name="Equation" r:id="rId5" imgW="901700" imgH="177800" progId="Equation.3">
                    <p:embed/>
                    <p:pic>
                      <p:nvPicPr>
                        <p:cNvPr id="10445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2375"/>
                          <a:ext cx="1013" cy="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4456" name="Object 8"/>
            <p:cNvGraphicFramePr>
              <a:graphicFrameLocks noChangeAspect="1"/>
            </p:cNvGraphicFramePr>
            <p:nvPr/>
          </p:nvGraphicFramePr>
          <p:xfrm>
            <a:off x="2241" y="2375"/>
            <a:ext cx="1215" cy="200"/>
          </p:xfrm>
          <a:graphic>
            <a:graphicData uri="http://schemas.openxmlformats.org/presentationml/2006/ole">
              <mc:AlternateContent xmlns:mc="http://schemas.openxmlformats.org/markup-compatibility/2006">
                <mc:Choice xmlns:v="urn:schemas-microsoft-com:vml" Requires="v">
                  <p:oleObj spid="_x0000_s6626" name="Equation" r:id="rId7" imgW="1079500" imgH="177800" progId="Equation.3">
                    <p:embed/>
                  </p:oleObj>
                </mc:Choice>
                <mc:Fallback>
                  <p:oleObj name="Equation" r:id="rId7" imgW="1079500" imgH="177800" progId="Equation.3">
                    <p:embed/>
                    <p:pic>
                      <p:nvPicPr>
                        <p:cNvPr id="10445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1" y="2375"/>
                          <a:ext cx="1215" cy="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4457" name="Object 9"/>
            <p:cNvGraphicFramePr>
              <a:graphicFrameLocks noChangeAspect="1"/>
            </p:cNvGraphicFramePr>
            <p:nvPr/>
          </p:nvGraphicFramePr>
          <p:xfrm>
            <a:off x="1299" y="2375"/>
            <a:ext cx="743" cy="200"/>
          </p:xfrm>
          <a:graphic>
            <a:graphicData uri="http://schemas.openxmlformats.org/presentationml/2006/ole">
              <mc:AlternateContent xmlns:mc="http://schemas.openxmlformats.org/markup-compatibility/2006">
                <mc:Choice xmlns:v="urn:schemas-microsoft-com:vml" Requires="v">
                  <p:oleObj spid="_x0000_s6627" name="Equation" r:id="rId9" imgW="660400" imgH="177800" progId="Equation.3">
                    <p:embed/>
                  </p:oleObj>
                </mc:Choice>
                <mc:Fallback>
                  <p:oleObj name="Equation" r:id="rId9" imgW="660400" imgH="177800" progId="Equation.3">
                    <p:embed/>
                    <p:pic>
                      <p:nvPicPr>
                        <p:cNvPr id="104457"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9" y="2375"/>
                          <a:ext cx="743" cy="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04458" name="Group 10"/>
            <p:cNvGrpSpPr>
              <a:grpSpLocks/>
            </p:cNvGrpSpPr>
            <p:nvPr/>
          </p:nvGrpSpPr>
          <p:grpSpPr bwMode="auto">
            <a:xfrm>
              <a:off x="768" y="1584"/>
              <a:ext cx="4152" cy="1039"/>
              <a:chOff x="768" y="1584"/>
              <a:chExt cx="4152" cy="1039"/>
            </a:xfrm>
          </p:grpSpPr>
          <p:pic>
            <p:nvPicPr>
              <p:cNvPr id="104459" name="Picture 11"/>
              <p:cNvPicPr>
                <a:picLocks noChangeAspect="1" noChangeArrowheads="1"/>
              </p:cNvPicPr>
              <p:nvPr/>
            </p:nvPicPr>
            <p:blipFill>
              <a:blip r:embed="rId11">
                <a:lum bright="-22000"/>
                <a:extLst>
                  <a:ext uri="{28A0092B-C50C-407E-A947-70E740481C1C}">
                    <a14:useLocalDpi xmlns:a14="http://schemas.microsoft.com/office/drawing/2010/main" val="0"/>
                  </a:ext>
                </a:extLst>
              </a:blip>
              <a:srcRect/>
              <a:stretch>
                <a:fillRect/>
              </a:stretch>
            </p:blipFill>
            <p:spPr bwMode="auto">
              <a:xfrm>
                <a:off x="768" y="1584"/>
                <a:ext cx="4152" cy="10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4460" name="Picture 12"/>
              <p:cNvPicPr>
                <a:picLocks noChangeAspect="1" noChangeArrowheads="1"/>
              </p:cNvPicPr>
              <p:nvPr/>
            </p:nvPicPr>
            <p:blipFill>
              <a:blip r:embed="rId12">
                <a:clrChange>
                  <a:clrFrom>
                    <a:srgbClr val="FAFEFF"/>
                  </a:clrFrom>
                  <a:clrTo>
                    <a:srgbClr val="FAFE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rot="-10800000">
                <a:off x="2784" y="1981"/>
                <a:ext cx="201" cy="181"/>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61" name="Picture 13"/>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 y="2018"/>
                <a:ext cx="139" cy="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4462" name="Picture 14"/>
              <p:cNvPicPr>
                <a:picLocks noChangeAspect="1" noChangeArrowheads="1"/>
              </p:cNvPicPr>
              <p:nvPr/>
            </p:nvPicPr>
            <p:blipFill>
              <a:blip r:embed="rId1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04" y="2002"/>
                <a:ext cx="130" cy="133"/>
              </a:xfrm>
              <a:prstGeom prst="rect">
                <a:avLst/>
              </a:prstGeom>
              <a:noFill/>
              <a:extLst>
                <a:ext uri="{909E8E84-426E-40dd-AFC4-6F175D3DCCD1}">
                  <a14:hiddenFill xmlns="" xmlns:a14="http://schemas.microsoft.com/office/drawing/2010/main">
                    <a:solidFill>
                      <a:srgbClr val="00CC99"/>
                    </a:solidFill>
                  </a14:hiddenFill>
                </a:ext>
              </a:extLst>
            </p:spPr>
          </p:pic>
        </p:grpSp>
        <p:sp>
          <p:nvSpPr>
            <p:cNvPr id="104463" name="Rectangle 15"/>
            <p:cNvSpPr>
              <a:spLocks noChangeArrowheads="1"/>
            </p:cNvSpPr>
            <p:nvPr/>
          </p:nvSpPr>
          <p:spPr bwMode="auto">
            <a:xfrm>
              <a:off x="2352" y="1296"/>
              <a:ext cx="1008" cy="2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a:latin typeface="+mn-lt"/>
                </a:rPr>
                <a:t>saddle</a:t>
              </a:r>
            </a:p>
          </p:txBody>
        </p:sp>
        <p:sp>
          <p:nvSpPr>
            <p:cNvPr id="104464" name="Rectangle 16"/>
            <p:cNvSpPr>
              <a:spLocks noChangeArrowheads="1"/>
            </p:cNvSpPr>
            <p:nvPr/>
          </p:nvSpPr>
          <p:spPr bwMode="auto">
            <a:xfrm>
              <a:off x="3840" y="1296"/>
              <a:ext cx="1036" cy="2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dirty="0">
                  <a:latin typeface="+mn-lt"/>
                </a:rPr>
                <a:t>minimum</a:t>
              </a:r>
            </a:p>
          </p:txBody>
        </p:sp>
        <p:sp>
          <p:nvSpPr>
            <p:cNvPr id="104465" name="Rectangle 17"/>
            <p:cNvSpPr>
              <a:spLocks noChangeArrowheads="1"/>
            </p:cNvSpPr>
            <p:nvPr/>
          </p:nvSpPr>
          <p:spPr bwMode="auto">
            <a:xfrm>
              <a:off x="816" y="1296"/>
              <a:ext cx="1066" cy="2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dirty="0">
                  <a:latin typeface="+mn-lt"/>
                </a:rPr>
                <a:t>maximum</a:t>
              </a:r>
            </a:p>
          </p:txBody>
        </p:sp>
      </p:grpSp>
      <p:sp>
        <p:nvSpPr>
          <p:cNvPr id="104466" name="Rectangle 18"/>
          <p:cNvSpPr>
            <a:spLocks noChangeArrowheads="1"/>
          </p:cNvSpPr>
          <p:nvPr/>
        </p:nvSpPr>
        <p:spPr bwMode="auto">
          <a:xfrm>
            <a:off x="683568" y="4267200"/>
            <a:ext cx="7879080" cy="400110"/>
          </a:xfrm>
          <a:prstGeom prst="rect">
            <a:avLst/>
          </a:prstGeom>
          <a:noFill/>
          <a:ln w="15875">
            <a:solidFill>
              <a:srgbClr val="993300"/>
            </a:solidFill>
            <a:miter lim="800000"/>
            <a:headEnd/>
            <a:tailEnd/>
          </a:ln>
          <a:extLst>
            <a:ext uri="{909E8E84-426E-40dd-AFC4-6F175D3DCCD1}">
              <a14:hiddenFill xmlns="" xmlns:a14="http://schemas.microsoft.com/office/drawing/2010/main">
                <a:solidFill>
                  <a:schemeClr val="accent1"/>
                </a:solidFill>
              </a14:hiddenFill>
            </a:ext>
          </a:extLst>
        </p:spPr>
        <p:txBody>
          <a:bodyPr wrap="none">
            <a:spAutoFit/>
          </a:bodyPr>
          <a:lstStyle/>
          <a:p>
            <a:r>
              <a:rPr lang="en-US" sz="2000">
                <a:latin typeface="+mn-lt"/>
              </a:rPr>
              <a:t>Complete characterization specified by topology of lower link</a:t>
            </a:r>
          </a:p>
        </p:txBody>
      </p:sp>
    </p:spTree>
    <p:extLst>
      <p:ext uri="{BB962C8B-B14F-4D97-AF65-F5344CB8AC3E}">
        <p14:creationId xmlns:p14="http://schemas.microsoft.com/office/powerpoint/2010/main" val="382300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4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F97F0-25DB-B14E-BF15-4852676AFBD2}"/>
              </a:ext>
            </a:extLst>
          </p:cNvPr>
          <p:cNvSpPr>
            <a:spLocks noGrp="1"/>
          </p:cNvSpPr>
          <p:nvPr>
            <p:ph type="title"/>
          </p:nvPr>
        </p:nvSpPr>
        <p:spPr>
          <a:xfrm>
            <a:off x="251520" y="609600"/>
            <a:ext cx="8352928" cy="1143000"/>
          </a:xfrm>
        </p:spPr>
        <p:txBody>
          <a:bodyPr/>
          <a:lstStyle/>
          <a:p>
            <a:r>
              <a:rPr lang="en-US" dirty="0"/>
              <a:t>Feature-Directed Visualization</a:t>
            </a:r>
          </a:p>
        </p:txBody>
      </p:sp>
      <p:sp>
        <p:nvSpPr>
          <p:cNvPr id="4" name="Date Placeholder 3">
            <a:extLst>
              <a:ext uri="{FF2B5EF4-FFF2-40B4-BE49-F238E27FC236}">
                <a16:creationId xmlns:a16="http://schemas.microsoft.com/office/drawing/2014/main" id="{F1AAA451-459F-CC43-92FD-3004FFCE27CD}"/>
              </a:ext>
            </a:extLst>
          </p:cNvPr>
          <p:cNvSpPr>
            <a:spLocks noGrp="1"/>
          </p:cNvSpPr>
          <p:nvPr>
            <p:ph type="dt" sz="half" idx="10"/>
          </p:nvPr>
        </p:nvSpPr>
        <p:spPr/>
        <p:txBody>
          <a:bodyPr/>
          <a:lstStyle/>
          <a:p>
            <a:pPr>
              <a:defRPr/>
            </a:pPr>
            <a:r>
              <a:rPr lang="en-IN"/>
              <a:t>Vijay Natarajan</a:t>
            </a:r>
            <a:endParaRPr lang="en-US"/>
          </a:p>
        </p:txBody>
      </p:sp>
      <p:sp>
        <p:nvSpPr>
          <p:cNvPr id="5" name="Footer Placeholder 4">
            <a:extLst>
              <a:ext uri="{FF2B5EF4-FFF2-40B4-BE49-F238E27FC236}">
                <a16:creationId xmlns:a16="http://schemas.microsoft.com/office/drawing/2014/main" id="{1C858D85-AB8A-A142-AEE7-D8BB882FC673}"/>
              </a:ext>
            </a:extLst>
          </p:cNvPr>
          <p:cNvSpPr>
            <a:spLocks noGrp="1"/>
          </p:cNvSpPr>
          <p:nvPr>
            <p:ph type="ftr" sz="quarter" idx="11"/>
          </p:nvPr>
        </p:nvSpPr>
        <p:spPr/>
        <p:txBody>
          <a:bodyPr/>
          <a:lstStyle/>
          <a:p>
            <a:pPr>
              <a:defRPr/>
            </a:pPr>
            <a:r>
              <a:rPr lang="en-US"/>
              <a:t>ACM Summer School 2019 : Reeb Graphs and Applications</a:t>
            </a:r>
          </a:p>
        </p:txBody>
      </p:sp>
      <p:sp>
        <p:nvSpPr>
          <p:cNvPr id="6" name="Slide Number Placeholder 5">
            <a:extLst>
              <a:ext uri="{FF2B5EF4-FFF2-40B4-BE49-F238E27FC236}">
                <a16:creationId xmlns:a16="http://schemas.microsoft.com/office/drawing/2014/main" id="{B351F49E-19B2-7143-BEB7-4DBAC2F00510}"/>
              </a:ext>
            </a:extLst>
          </p:cNvPr>
          <p:cNvSpPr>
            <a:spLocks noGrp="1"/>
          </p:cNvSpPr>
          <p:nvPr>
            <p:ph type="sldNum" sz="quarter" idx="12"/>
          </p:nvPr>
        </p:nvSpPr>
        <p:spPr/>
        <p:txBody>
          <a:bodyPr/>
          <a:lstStyle/>
          <a:p>
            <a:pPr>
              <a:defRPr/>
            </a:pPr>
            <a:fld id="{587F5C1B-BC4D-2549-8E8D-AAD6088CAA6C}" type="slidenum">
              <a:rPr lang="en-US" smtClean="0"/>
              <a:pPr>
                <a:defRPr/>
              </a:pPr>
              <a:t>4</a:t>
            </a:fld>
            <a:endParaRPr lang="en-US"/>
          </a:p>
        </p:txBody>
      </p:sp>
      <p:sp>
        <p:nvSpPr>
          <p:cNvPr id="9" name="Rectangle 7">
            <a:extLst>
              <a:ext uri="{FF2B5EF4-FFF2-40B4-BE49-F238E27FC236}">
                <a16:creationId xmlns:a16="http://schemas.microsoft.com/office/drawing/2014/main" id="{D570A684-84F6-824B-9612-2CF7F0998C71}"/>
              </a:ext>
            </a:extLst>
          </p:cNvPr>
          <p:cNvSpPr>
            <a:spLocks noChangeArrowheads="1"/>
          </p:cNvSpPr>
          <p:nvPr/>
        </p:nvSpPr>
        <p:spPr bwMode="auto">
          <a:xfrm>
            <a:off x="5365296" y="5502741"/>
            <a:ext cx="140294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a:t>
            </a:r>
            <a:r>
              <a:rPr lang="en-US" sz="800" dirty="0" err="1">
                <a:latin typeface="Courier"/>
                <a:cs typeface="Courier"/>
              </a:rPr>
              <a:t>Topoview</a:t>
            </a:r>
            <a:r>
              <a:rPr lang="en-US" sz="800" dirty="0">
                <a:latin typeface="Courier"/>
                <a:cs typeface="Courier"/>
              </a:rPr>
              <a:t>, VGL IISc]</a:t>
            </a:r>
          </a:p>
        </p:txBody>
      </p:sp>
      <p:pic>
        <p:nvPicPr>
          <p:cNvPr id="3" name="TopoViewVisibleMale2012.mp4">
            <a:hlinkClick r:id="" action="ppaction://media"/>
            <a:extLst>
              <a:ext uri="{FF2B5EF4-FFF2-40B4-BE49-F238E27FC236}">
                <a16:creationId xmlns:a16="http://schemas.microsoft.com/office/drawing/2014/main" id="{DFC9C3CD-3928-9A44-ADCE-BF0898A613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0800" y="2276872"/>
            <a:ext cx="4262400" cy="3239544"/>
          </a:xfrm>
          <a:prstGeom prst="rect">
            <a:avLst/>
          </a:prstGeom>
        </p:spPr>
      </p:pic>
      <p:grpSp>
        <p:nvGrpSpPr>
          <p:cNvPr id="8" name="Group 7">
            <a:extLst>
              <a:ext uri="{FF2B5EF4-FFF2-40B4-BE49-F238E27FC236}">
                <a16:creationId xmlns:a16="http://schemas.microsoft.com/office/drawing/2014/main" id="{6301A249-B0D6-8846-B44F-A279C3C7F464}"/>
              </a:ext>
            </a:extLst>
          </p:cNvPr>
          <p:cNvGrpSpPr/>
          <p:nvPr/>
        </p:nvGrpSpPr>
        <p:grpSpPr>
          <a:xfrm>
            <a:off x="2440800" y="5877272"/>
            <a:ext cx="2732656" cy="431469"/>
            <a:chOff x="179512" y="5301208"/>
            <a:chExt cx="2657000" cy="432048"/>
          </a:xfrm>
        </p:grpSpPr>
        <p:sp>
          <p:nvSpPr>
            <p:cNvPr id="10" name="Content Placeholder 13">
              <a:extLst>
                <a:ext uri="{FF2B5EF4-FFF2-40B4-BE49-F238E27FC236}">
                  <a16:creationId xmlns:a16="http://schemas.microsoft.com/office/drawing/2014/main" id="{72CE7335-33BB-0646-9358-92CDFC200B6D}"/>
                </a:ext>
              </a:extLst>
            </p:cNvPr>
            <p:cNvSpPr txBox="1">
              <a:spLocks/>
            </p:cNvSpPr>
            <p:nvPr/>
          </p:nvSpPr>
          <p:spPr>
            <a:xfrm>
              <a:off x="1612376" y="5333146"/>
              <a:ext cx="1224136" cy="400110"/>
            </a:xfrm>
            <a:prstGeom prst="rect">
              <a:avLst/>
            </a:prstGeom>
          </p:spPr>
          <p:txBody>
            <a:bodyPr wrap="square" lIns="14400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charset="2"/>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charset="2"/>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marL="0" indent="0">
                <a:buFontTx/>
                <a:buNone/>
              </a:pPr>
              <a:r>
                <a:rPr lang="en-US" sz="2000" dirty="0">
                  <a:latin typeface="Century Gothic" charset="0"/>
                  <a:ea typeface="ＭＳ Ｐゴシック" charset="0"/>
                </a:rPr>
                <a:t>: </a:t>
              </a:r>
              <a:r>
                <a:rPr lang="en-US" sz="2000" dirty="0" err="1">
                  <a:latin typeface="Century Gothic" charset="0"/>
                  <a:ea typeface="ＭＳ Ｐゴシック" charset="0"/>
                </a:rPr>
                <a:t>VGLIISc</a:t>
              </a:r>
              <a:endParaRPr lang="en-US" sz="2000" dirty="0">
                <a:latin typeface="Century Gothic" charset="0"/>
                <a:ea typeface="ＭＳ Ｐゴシック" charset="0"/>
              </a:endParaRPr>
            </a:p>
          </p:txBody>
        </p:sp>
        <p:pic>
          <p:nvPicPr>
            <p:cNvPr id="11" name="Picture 10">
              <a:extLst>
                <a:ext uri="{FF2B5EF4-FFF2-40B4-BE49-F238E27FC236}">
                  <a16:creationId xmlns:a16="http://schemas.microsoft.com/office/drawing/2014/main" id="{12D09464-B2ED-E743-918F-3B91EE39B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5301208"/>
              <a:ext cx="1512000" cy="360000"/>
            </a:xfrm>
            <a:prstGeom prst="rect">
              <a:avLst/>
            </a:prstGeom>
          </p:spPr>
        </p:pic>
      </p:grpSp>
    </p:spTree>
    <p:extLst>
      <p:ext uri="{BB962C8B-B14F-4D97-AF65-F5344CB8AC3E}">
        <p14:creationId xmlns:p14="http://schemas.microsoft.com/office/powerpoint/2010/main" val="154509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18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ate Placeholder 3"/>
          <p:cNvSpPr>
            <a:spLocks noGrp="1"/>
          </p:cNvSpPr>
          <p:nvPr>
            <p:ph type="dt" sz="half" idx="10"/>
          </p:nvPr>
        </p:nvSpPr>
        <p:spPr/>
        <p:txBody>
          <a:bodyPr/>
          <a:lstStyle/>
          <a:p>
            <a:r>
              <a:rPr lang="en-IN"/>
              <a:t>Vijay Natarajan</a:t>
            </a:r>
            <a:endParaRPr lang="en-US"/>
          </a:p>
        </p:txBody>
      </p:sp>
      <p:sp>
        <p:nvSpPr>
          <p:cNvPr id="25" name="Footer Placeholder 4"/>
          <p:cNvSpPr>
            <a:spLocks noGrp="1"/>
          </p:cNvSpPr>
          <p:nvPr>
            <p:ph type="ftr" sz="quarter" idx="11"/>
          </p:nvPr>
        </p:nvSpPr>
        <p:spPr/>
        <p:txBody>
          <a:bodyPr/>
          <a:lstStyle/>
          <a:p>
            <a:r>
              <a:rPr lang="en-IN"/>
              <a:t>ACM Summer School 2019 : Reeb Graphs and Applications</a:t>
            </a:r>
            <a:endParaRPr lang="en-US"/>
          </a:p>
        </p:txBody>
      </p:sp>
      <p:sp>
        <p:nvSpPr>
          <p:cNvPr id="26" name="Slide Number Placeholder 5"/>
          <p:cNvSpPr>
            <a:spLocks noGrp="1"/>
          </p:cNvSpPr>
          <p:nvPr>
            <p:ph type="sldNum" sz="quarter" idx="12"/>
          </p:nvPr>
        </p:nvSpPr>
        <p:spPr/>
        <p:txBody>
          <a:bodyPr/>
          <a:lstStyle/>
          <a:p>
            <a:fld id="{FF8064AE-DC02-DE4B-9629-D7B1A4AB26DA}" type="slidenum">
              <a:rPr lang="en-US"/>
              <a:pPr/>
              <a:t>49</a:t>
            </a:fld>
            <a:endParaRPr lang="en-US"/>
          </a:p>
        </p:txBody>
      </p:sp>
      <p:sp>
        <p:nvSpPr>
          <p:cNvPr id="106498" name="Rectangle 2"/>
          <p:cNvSpPr>
            <a:spLocks noGrp="1" noChangeArrowheads="1"/>
          </p:cNvSpPr>
          <p:nvPr>
            <p:ph type="title"/>
          </p:nvPr>
        </p:nvSpPr>
        <p:spPr/>
        <p:txBody>
          <a:bodyPr/>
          <a:lstStyle/>
          <a:p>
            <a:r>
              <a:rPr lang="en-US"/>
              <a:t>Critical Points - 3D</a:t>
            </a:r>
          </a:p>
        </p:txBody>
      </p:sp>
      <p:graphicFrame>
        <p:nvGraphicFramePr>
          <p:cNvPr id="106499" name="Object 3"/>
          <p:cNvGraphicFramePr>
            <a:graphicFrameLocks noChangeAspect="1"/>
          </p:cNvGraphicFramePr>
          <p:nvPr/>
        </p:nvGraphicFramePr>
        <p:xfrm>
          <a:off x="6477000" y="3817938"/>
          <a:ext cx="1608138" cy="317500"/>
        </p:xfrm>
        <a:graphic>
          <a:graphicData uri="http://schemas.openxmlformats.org/presentationml/2006/ole">
            <mc:AlternateContent xmlns:mc="http://schemas.openxmlformats.org/markup-compatibility/2006">
              <mc:Choice xmlns:v="urn:schemas-microsoft-com:vml" Requires="v">
                <p:oleObj spid="_x0000_s7813" name="Equation" r:id="rId4" imgW="901700" imgH="177800" progId="Equation.3">
                  <p:embed/>
                </p:oleObj>
              </mc:Choice>
              <mc:Fallback>
                <p:oleObj name="Equation" r:id="rId4" imgW="901700" imgH="177800" progId="Equation.3">
                  <p:embed/>
                  <p:pic>
                    <p:nvPicPr>
                      <p:cNvPr id="1064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817938"/>
                        <a:ext cx="1608138" cy="31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0" name="Object 4"/>
          <p:cNvGraphicFramePr>
            <a:graphicFrameLocks noChangeAspect="1"/>
          </p:cNvGraphicFramePr>
          <p:nvPr/>
        </p:nvGraphicFramePr>
        <p:xfrm>
          <a:off x="3048000" y="3741738"/>
          <a:ext cx="1600200" cy="601662"/>
        </p:xfrm>
        <a:graphic>
          <a:graphicData uri="http://schemas.openxmlformats.org/presentationml/2006/ole">
            <mc:AlternateContent xmlns:mc="http://schemas.openxmlformats.org/markup-compatibility/2006">
              <mc:Choice xmlns:v="urn:schemas-microsoft-com:vml" Requires="v">
                <p:oleObj spid="_x0000_s7814" name="Equation" r:id="rId6" imgW="1079500" imgH="406400" progId="Equation.3">
                  <p:embed/>
                </p:oleObj>
              </mc:Choice>
              <mc:Fallback>
                <p:oleObj name="Equation" r:id="rId6" imgW="1079500" imgH="406400" progId="Equation.3">
                  <p:embed/>
                  <p:pic>
                    <p:nvPicPr>
                      <p:cNvPr id="1065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3741738"/>
                        <a:ext cx="1600200" cy="601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1" name="Object 5"/>
          <p:cNvGraphicFramePr>
            <a:graphicFrameLocks noChangeAspect="1"/>
          </p:cNvGraphicFramePr>
          <p:nvPr/>
        </p:nvGraphicFramePr>
        <p:xfrm>
          <a:off x="1600200" y="3817938"/>
          <a:ext cx="1179513" cy="317500"/>
        </p:xfrm>
        <a:graphic>
          <a:graphicData uri="http://schemas.openxmlformats.org/presentationml/2006/ole">
            <mc:AlternateContent xmlns:mc="http://schemas.openxmlformats.org/markup-compatibility/2006">
              <mc:Choice xmlns:v="urn:schemas-microsoft-com:vml" Requires="v">
                <p:oleObj spid="_x0000_s7815" name="Equation" r:id="rId8" imgW="660400" imgH="177800" progId="Equation.3">
                  <p:embed/>
                </p:oleObj>
              </mc:Choice>
              <mc:Fallback>
                <p:oleObj name="Equation" r:id="rId8" imgW="660400" imgH="177800" progId="Equation.3">
                  <p:embed/>
                  <p:pic>
                    <p:nvPicPr>
                      <p:cNvPr id="1065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3817938"/>
                        <a:ext cx="1179513" cy="31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6502" name="Object 6"/>
          <p:cNvGraphicFramePr>
            <a:graphicFrameLocks noChangeAspect="1"/>
          </p:cNvGraphicFramePr>
          <p:nvPr/>
        </p:nvGraphicFramePr>
        <p:xfrm>
          <a:off x="4819650" y="3741738"/>
          <a:ext cx="1562100" cy="601662"/>
        </p:xfrm>
        <a:graphic>
          <a:graphicData uri="http://schemas.openxmlformats.org/presentationml/2006/ole">
            <mc:AlternateContent xmlns:mc="http://schemas.openxmlformats.org/markup-compatibility/2006">
              <mc:Choice xmlns:v="urn:schemas-microsoft-com:vml" Requires="v">
                <p:oleObj spid="_x0000_s7816" name="Equation" r:id="rId10" imgW="1054100" imgH="406400" progId="Equation.3">
                  <p:embed/>
                </p:oleObj>
              </mc:Choice>
              <mc:Fallback>
                <p:oleObj name="Equation" r:id="rId10" imgW="1054100" imgH="406400" progId="Equation.3">
                  <p:embed/>
                  <p:pic>
                    <p:nvPicPr>
                      <p:cNvPr id="10650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9650" y="3741738"/>
                        <a:ext cx="1562100" cy="601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2" name="Group 1">
            <a:extLst>
              <a:ext uri="{FF2B5EF4-FFF2-40B4-BE49-F238E27FC236}">
                <a16:creationId xmlns:a16="http://schemas.microsoft.com/office/drawing/2014/main" id="{928705E7-8DA7-4A49-A05F-B9FBA870BDF6}"/>
              </a:ext>
            </a:extLst>
          </p:cNvPr>
          <p:cNvGrpSpPr/>
          <p:nvPr/>
        </p:nvGrpSpPr>
        <p:grpSpPr>
          <a:xfrm>
            <a:off x="3330481" y="4898814"/>
            <a:ext cx="2786250" cy="1079507"/>
            <a:chOff x="4128899" y="4889500"/>
            <a:chExt cx="2786250" cy="1079507"/>
          </a:xfrm>
        </p:grpSpPr>
        <p:sp>
          <p:nvSpPr>
            <p:cNvPr id="106505" name="Rectangle 9"/>
            <p:cNvSpPr>
              <a:spLocks noChangeArrowheads="1"/>
            </p:cNvSpPr>
            <p:nvPr/>
          </p:nvSpPr>
          <p:spPr bwMode="auto">
            <a:xfrm>
              <a:off x="5219699" y="5229229"/>
              <a:ext cx="1695450" cy="400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2000" dirty="0">
                  <a:solidFill>
                    <a:srgbClr val="AB7942"/>
                  </a:solidFill>
                  <a:latin typeface="+mn-lt"/>
                </a:rPr>
                <a:t>Multi-saddle</a:t>
              </a:r>
              <a:endParaRPr lang="en-US" sz="1800" dirty="0">
                <a:solidFill>
                  <a:srgbClr val="AB7942"/>
                </a:solidFill>
                <a:latin typeface="+mn-lt"/>
              </a:endParaRPr>
            </a:p>
          </p:txBody>
        </p:sp>
        <p:pic>
          <p:nvPicPr>
            <p:cNvPr id="28" name="Picture 27">
              <a:extLst>
                <a:ext uri="{FF2B5EF4-FFF2-40B4-BE49-F238E27FC236}">
                  <a16:creationId xmlns:a16="http://schemas.microsoft.com/office/drawing/2014/main" id="{4BFFAFF0-2EE7-5742-8EC2-8F144E499321}"/>
                </a:ext>
              </a:extLst>
            </p:cNvPr>
            <p:cNvPicPr>
              <a:picLocks noChangeAspect="1"/>
            </p:cNvPicPr>
            <p:nvPr/>
          </p:nvPicPr>
          <p:blipFill rotWithShape="1">
            <a:blip r:embed="rId12"/>
            <a:srcRect l="1379" t="7310" r="72802"/>
            <a:stretch/>
          </p:blipFill>
          <p:spPr>
            <a:xfrm>
              <a:off x="4128899" y="4889500"/>
              <a:ext cx="1090800" cy="1079507"/>
            </a:xfrm>
            <a:prstGeom prst="rect">
              <a:avLst/>
            </a:prstGeom>
          </p:spPr>
        </p:pic>
      </p:grpSp>
      <p:grpSp>
        <p:nvGrpSpPr>
          <p:cNvPr id="7" name="Group 6">
            <a:extLst>
              <a:ext uri="{FF2B5EF4-FFF2-40B4-BE49-F238E27FC236}">
                <a16:creationId xmlns:a16="http://schemas.microsoft.com/office/drawing/2014/main" id="{6A72BB06-CF48-2F44-9319-8735FBBEA87F}"/>
              </a:ext>
            </a:extLst>
          </p:cNvPr>
          <p:cNvGrpSpPr/>
          <p:nvPr/>
        </p:nvGrpSpPr>
        <p:grpSpPr>
          <a:xfrm>
            <a:off x="1683933" y="2080495"/>
            <a:ext cx="6069170" cy="1526079"/>
            <a:chOff x="1683933" y="2080495"/>
            <a:chExt cx="6069170" cy="1526079"/>
          </a:xfrm>
        </p:grpSpPr>
        <p:sp>
          <p:nvSpPr>
            <p:cNvPr id="106515" name="Rectangle 19"/>
            <p:cNvSpPr>
              <a:spLocks noChangeArrowheads="1"/>
            </p:cNvSpPr>
            <p:nvPr/>
          </p:nvSpPr>
          <p:spPr bwMode="auto">
            <a:xfrm>
              <a:off x="3124200" y="2095501"/>
              <a:ext cx="1600200" cy="39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sz="2000" dirty="0">
                  <a:latin typeface="+mn-lt"/>
                </a:rPr>
                <a:t>1-saddle</a:t>
              </a:r>
            </a:p>
          </p:txBody>
        </p:sp>
        <p:sp>
          <p:nvSpPr>
            <p:cNvPr id="106516" name="Rectangle 20"/>
            <p:cNvSpPr>
              <a:spLocks noChangeArrowheads="1"/>
            </p:cNvSpPr>
            <p:nvPr/>
          </p:nvSpPr>
          <p:spPr bwMode="auto">
            <a:xfrm>
              <a:off x="1683933" y="2080495"/>
              <a:ext cx="1600200" cy="39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sz="2000" dirty="0">
                  <a:latin typeface="+mn-lt"/>
                </a:rPr>
                <a:t>minimum</a:t>
              </a:r>
            </a:p>
          </p:txBody>
        </p:sp>
        <p:sp>
          <p:nvSpPr>
            <p:cNvPr id="106517" name="Rectangle 21"/>
            <p:cNvSpPr>
              <a:spLocks noChangeArrowheads="1"/>
            </p:cNvSpPr>
            <p:nvPr/>
          </p:nvSpPr>
          <p:spPr bwMode="auto">
            <a:xfrm>
              <a:off x="6152903" y="2104296"/>
              <a:ext cx="1600200" cy="39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sz="2000" dirty="0">
                  <a:latin typeface="+mn-lt"/>
                </a:rPr>
                <a:t>maximum</a:t>
              </a:r>
            </a:p>
          </p:txBody>
        </p:sp>
        <p:sp>
          <p:nvSpPr>
            <p:cNvPr id="106518" name="Rectangle 22"/>
            <p:cNvSpPr>
              <a:spLocks noChangeArrowheads="1"/>
            </p:cNvSpPr>
            <p:nvPr/>
          </p:nvSpPr>
          <p:spPr bwMode="auto">
            <a:xfrm>
              <a:off x="4619117" y="2114187"/>
              <a:ext cx="1600200" cy="396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r>
                <a:rPr lang="en-US" sz="2000" dirty="0">
                  <a:latin typeface="+mn-lt"/>
                </a:rPr>
                <a:t>2-saddle</a:t>
              </a:r>
            </a:p>
          </p:txBody>
        </p:sp>
        <p:pic>
          <p:nvPicPr>
            <p:cNvPr id="3" name="Picture 2">
              <a:extLst>
                <a:ext uri="{FF2B5EF4-FFF2-40B4-BE49-F238E27FC236}">
                  <a16:creationId xmlns:a16="http://schemas.microsoft.com/office/drawing/2014/main" id="{E47E46A6-94C8-F049-A97F-F0A97EC4255C}"/>
                </a:ext>
              </a:extLst>
            </p:cNvPr>
            <p:cNvPicPr>
              <a:picLocks noChangeAspect="1"/>
            </p:cNvPicPr>
            <p:nvPr/>
          </p:nvPicPr>
          <p:blipFill>
            <a:blip r:embed="rId13"/>
            <a:stretch>
              <a:fillRect/>
            </a:stretch>
          </p:blipFill>
          <p:spPr>
            <a:xfrm>
              <a:off x="1874983" y="2522538"/>
              <a:ext cx="1098000" cy="1081236"/>
            </a:xfrm>
            <a:prstGeom prst="rect">
              <a:avLst/>
            </a:prstGeom>
          </p:spPr>
        </p:pic>
        <p:pic>
          <p:nvPicPr>
            <p:cNvPr id="4" name="Picture 3">
              <a:extLst>
                <a:ext uri="{FF2B5EF4-FFF2-40B4-BE49-F238E27FC236}">
                  <a16:creationId xmlns:a16="http://schemas.microsoft.com/office/drawing/2014/main" id="{8C908E40-DC3F-4942-9550-03A05951907E}"/>
                </a:ext>
              </a:extLst>
            </p:cNvPr>
            <p:cNvPicPr>
              <a:picLocks noChangeAspect="1"/>
            </p:cNvPicPr>
            <p:nvPr/>
          </p:nvPicPr>
          <p:blipFill>
            <a:blip r:embed="rId14"/>
            <a:stretch>
              <a:fillRect/>
            </a:stretch>
          </p:blipFill>
          <p:spPr>
            <a:xfrm>
              <a:off x="3380700" y="2527935"/>
              <a:ext cx="1087200" cy="1078639"/>
            </a:xfrm>
            <a:prstGeom prst="rect">
              <a:avLst/>
            </a:prstGeom>
          </p:spPr>
        </p:pic>
        <p:pic>
          <p:nvPicPr>
            <p:cNvPr id="5" name="Picture 4">
              <a:extLst>
                <a:ext uri="{FF2B5EF4-FFF2-40B4-BE49-F238E27FC236}">
                  <a16:creationId xmlns:a16="http://schemas.microsoft.com/office/drawing/2014/main" id="{17DF5509-CA80-5947-A433-A1B56B21F6D1}"/>
                </a:ext>
              </a:extLst>
            </p:cNvPr>
            <p:cNvPicPr>
              <a:picLocks noChangeAspect="1"/>
            </p:cNvPicPr>
            <p:nvPr/>
          </p:nvPicPr>
          <p:blipFill>
            <a:blip r:embed="rId15"/>
            <a:stretch>
              <a:fillRect/>
            </a:stretch>
          </p:blipFill>
          <p:spPr>
            <a:xfrm>
              <a:off x="4875617" y="2515890"/>
              <a:ext cx="1087200" cy="1078502"/>
            </a:xfrm>
            <a:prstGeom prst="rect">
              <a:avLst/>
            </a:prstGeom>
          </p:spPr>
        </p:pic>
        <p:pic>
          <p:nvPicPr>
            <p:cNvPr id="6" name="Picture 5">
              <a:extLst>
                <a:ext uri="{FF2B5EF4-FFF2-40B4-BE49-F238E27FC236}">
                  <a16:creationId xmlns:a16="http://schemas.microsoft.com/office/drawing/2014/main" id="{B6F6DBB2-C36C-5C4D-8C9A-68F40D1CE8F3}"/>
                </a:ext>
              </a:extLst>
            </p:cNvPr>
            <p:cNvPicPr>
              <a:picLocks noChangeAspect="1"/>
            </p:cNvPicPr>
            <p:nvPr/>
          </p:nvPicPr>
          <p:blipFill>
            <a:blip r:embed="rId16"/>
            <a:stretch>
              <a:fillRect/>
            </a:stretch>
          </p:blipFill>
          <p:spPr>
            <a:xfrm>
              <a:off x="6370534" y="2522538"/>
              <a:ext cx="1087200" cy="1078502"/>
            </a:xfrm>
            <a:prstGeom prst="rect">
              <a:avLst/>
            </a:prstGeom>
          </p:spPr>
        </p:pic>
      </p:grpSp>
    </p:spTree>
    <p:extLst>
      <p:ext uri="{BB962C8B-B14F-4D97-AF65-F5344CB8AC3E}">
        <p14:creationId xmlns:p14="http://schemas.microsoft.com/office/powerpoint/2010/main" val="2382285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65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64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065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65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IN"/>
              <a:t>Vijay Natarajan</a:t>
            </a:r>
            <a:endParaRPr lang="en-US"/>
          </a:p>
        </p:txBody>
      </p:sp>
      <p:sp>
        <p:nvSpPr>
          <p:cNvPr id="6" name="Footer Placeholder 4"/>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5"/>
          <p:cNvSpPr>
            <a:spLocks noGrp="1"/>
          </p:cNvSpPr>
          <p:nvPr>
            <p:ph type="sldNum" sz="quarter" idx="12"/>
          </p:nvPr>
        </p:nvSpPr>
        <p:spPr/>
        <p:txBody>
          <a:bodyPr/>
          <a:lstStyle/>
          <a:p>
            <a:fld id="{8F1A9EDA-445D-5848-9634-BD362845450C}" type="slidenum">
              <a:rPr lang="en-US"/>
              <a:pPr/>
              <a:t>50</a:t>
            </a:fld>
            <a:endParaRPr lang="en-US"/>
          </a:p>
        </p:txBody>
      </p:sp>
      <p:sp>
        <p:nvSpPr>
          <p:cNvPr id="108546" name="Rectangle 2"/>
          <p:cNvSpPr>
            <a:spLocks noGrp="1" noChangeArrowheads="1"/>
          </p:cNvSpPr>
          <p:nvPr>
            <p:ph type="title"/>
          </p:nvPr>
        </p:nvSpPr>
        <p:spPr/>
        <p:txBody>
          <a:bodyPr/>
          <a:lstStyle/>
          <a:p>
            <a:r>
              <a:rPr lang="en-US"/>
              <a:t>Morse Function</a:t>
            </a:r>
          </a:p>
        </p:txBody>
      </p:sp>
      <p:sp>
        <p:nvSpPr>
          <p:cNvPr id="108547" name="Rectangle 3"/>
          <p:cNvSpPr>
            <a:spLocks noGrp="1" noChangeArrowheads="1"/>
          </p:cNvSpPr>
          <p:nvPr>
            <p:ph type="body" idx="1"/>
          </p:nvPr>
        </p:nvSpPr>
        <p:spPr/>
        <p:txBody>
          <a:bodyPr/>
          <a:lstStyle/>
          <a:p>
            <a:r>
              <a:rPr lang="en-US" dirty="0"/>
              <a:t>Assumptions</a:t>
            </a:r>
          </a:p>
          <a:p>
            <a:pPr lvl="1"/>
            <a:r>
              <a:rPr lang="en-US" dirty="0"/>
              <a:t>No flat regions</a:t>
            </a:r>
          </a:p>
          <a:p>
            <a:pPr lvl="1"/>
            <a:r>
              <a:rPr lang="en-US" dirty="0"/>
              <a:t>No multi-saddles</a:t>
            </a:r>
          </a:p>
          <a:p>
            <a:r>
              <a:rPr lang="en-US" dirty="0">
                <a:solidFill>
                  <a:srgbClr val="AB7942"/>
                </a:solidFill>
              </a:rPr>
              <a:t>Perturbation</a:t>
            </a:r>
          </a:p>
          <a:p>
            <a:pPr lvl="1"/>
            <a:r>
              <a:rPr lang="en-US" dirty="0">
                <a:solidFill>
                  <a:srgbClr val="AB7942"/>
                </a:solidFill>
              </a:rPr>
              <a:t>Simulation of Simplicity</a:t>
            </a:r>
          </a:p>
          <a:p>
            <a:pPr lvl="1"/>
            <a:r>
              <a:rPr lang="en-US" dirty="0">
                <a:solidFill>
                  <a:srgbClr val="AB7942"/>
                </a:solidFill>
              </a:rPr>
              <a:t>Split saddles</a:t>
            </a:r>
          </a:p>
        </p:txBody>
      </p:sp>
      <p:graphicFrame>
        <p:nvGraphicFramePr>
          <p:cNvPr id="108548" name="Object 4"/>
          <p:cNvGraphicFramePr>
            <a:graphicFrameLocks noChangeAspect="1"/>
          </p:cNvGraphicFramePr>
          <p:nvPr/>
        </p:nvGraphicFramePr>
        <p:xfrm>
          <a:off x="4908550" y="2684463"/>
          <a:ext cx="2120900" cy="398462"/>
        </p:xfrm>
        <a:graphic>
          <a:graphicData uri="http://schemas.openxmlformats.org/presentationml/2006/ole">
            <mc:AlternateContent xmlns:mc="http://schemas.openxmlformats.org/markup-compatibility/2006">
              <mc:Choice xmlns:v="urn:schemas-microsoft-com:vml" Requires="v">
                <p:oleObj spid="_x0000_s8353" name="Equation" r:id="rId4" imgW="1079500" imgH="203200" progId="Equation.3">
                  <p:embed/>
                </p:oleObj>
              </mc:Choice>
              <mc:Fallback>
                <p:oleObj name="Equation" r:id="rId4" imgW="1079500" imgH="203200" progId="Equation.3">
                  <p:embed/>
                  <p:pic>
                    <p:nvPicPr>
                      <p:cNvPr id="108548" name="Object 4"/>
                      <p:cNvPicPr>
                        <a:picLocks noChangeAspect="1" noChangeArrowheads="1"/>
                      </p:cNvPicPr>
                      <p:nvPr/>
                    </p:nvPicPr>
                    <p:blipFill>
                      <a:blip r:embed="rId5"/>
                      <a:srcRect/>
                      <a:stretch>
                        <a:fillRect/>
                      </a:stretch>
                    </p:blipFill>
                    <p:spPr bwMode="auto">
                      <a:xfrm>
                        <a:off x="4908550" y="2684463"/>
                        <a:ext cx="2120900" cy="3984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53796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5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85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085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47">
                                            <p:txEl>
                                              <p:pRg st="5" end="5"/>
                                            </p:txEl>
                                          </p:spTgt>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108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09600"/>
            <a:ext cx="8640960" cy="1143000"/>
          </a:xfrm>
        </p:spPr>
        <p:txBody>
          <a:bodyPr/>
          <a:lstStyle/>
          <a:p>
            <a:r>
              <a:rPr lang="en-US" dirty="0"/>
              <a:t>Contour Tree = Join + Split Tree</a:t>
            </a:r>
          </a:p>
        </p:txBody>
      </p:sp>
      <p:sp>
        <p:nvSpPr>
          <p:cNvPr id="3" name="Date Placeholder 2"/>
          <p:cNvSpPr>
            <a:spLocks noGrp="1"/>
          </p:cNvSpPr>
          <p:nvPr>
            <p:ph type="dt" sz="half" idx="10"/>
          </p:nvPr>
        </p:nvSpPr>
        <p:spPr/>
        <p:txBody>
          <a:bodyPr/>
          <a:lstStyle/>
          <a:p>
            <a:r>
              <a:rPr lang="en-IN"/>
              <a:t>Vijay Natarajan</a:t>
            </a:r>
            <a:endParaRPr lang="en-US"/>
          </a:p>
        </p:txBody>
      </p:sp>
      <p:sp>
        <p:nvSpPr>
          <p:cNvPr id="4" name="Footer Placeholder 3"/>
          <p:cNvSpPr>
            <a:spLocks noGrp="1"/>
          </p:cNvSpPr>
          <p:nvPr>
            <p:ph type="ftr" sz="quarter" idx="11"/>
          </p:nvPr>
        </p:nvSpPr>
        <p:spPr/>
        <p:txBody>
          <a:bodyPr/>
          <a:lstStyle/>
          <a:p>
            <a:r>
              <a:rPr lang="en-IN"/>
              <a:t>ACM Summer School 2019 : Reeb Graphs and Applications</a:t>
            </a:r>
            <a:endParaRPr lang="en-US"/>
          </a:p>
        </p:txBody>
      </p:sp>
      <p:sp>
        <p:nvSpPr>
          <p:cNvPr id="5" name="Slide Number Placeholder 4"/>
          <p:cNvSpPr>
            <a:spLocks noGrp="1"/>
          </p:cNvSpPr>
          <p:nvPr>
            <p:ph type="sldNum" sz="quarter" idx="12"/>
          </p:nvPr>
        </p:nvSpPr>
        <p:spPr/>
        <p:txBody>
          <a:bodyPr/>
          <a:lstStyle/>
          <a:p>
            <a:fld id="{DFA947D4-66C8-1A46-9675-7908F01010C7}" type="slidenum">
              <a:rPr lang="en-US" smtClean="0"/>
              <a:pPr/>
              <a:t>51</a:t>
            </a:fld>
            <a:endParaRPr lang="en-US"/>
          </a:p>
        </p:txBody>
      </p:sp>
      <p:pic>
        <p:nvPicPr>
          <p:cNvPr id="7" name="Picture 6" descr="contourtree.png"/>
          <p:cNvPicPr>
            <a:picLocks noChangeAspect="1"/>
          </p:cNvPicPr>
          <p:nvPr/>
        </p:nvPicPr>
        <p:blipFill rotWithShape="1">
          <a:blip r:embed="rId3">
            <a:extLst>
              <a:ext uri="{28A0092B-C50C-407E-A947-70E740481C1C}">
                <a14:useLocalDpi xmlns:a14="http://schemas.microsoft.com/office/drawing/2010/main" val="0"/>
              </a:ext>
            </a:extLst>
          </a:blip>
          <a:srcRect b="3531"/>
          <a:stretch/>
        </p:blipFill>
        <p:spPr>
          <a:xfrm>
            <a:off x="2051720" y="1700809"/>
            <a:ext cx="4644000" cy="4176464"/>
          </a:xfrm>
          <a:prstGeom prst="rect">
            <a:avLst/>
          </a:prstGeom>
        </p:spPr>
      </p:pic>
      <p:sp>
        <p:nvSpPr>
          <p:cNvPr id="8" name="TextBox 7"/>
          <p:cNvSpPr txBox="1"/>
          <p:nvPr/>
        </p:nvSpPr>
        <p:spPr>
          <a:xfrm>
            <a:off x="4283968" y="6093296"/>
            <a:ext cx="1165704" cy="369332"/>
          </a:xfrm>
          <a:prstGeom prst="rect">
            <a:avLst/>
          </a:prstGeom>
          <a:noFill/>
        </p:spPr>
        <p:txBody>
          <a:bodyPr wrap="none" rtlCol="0">
            <a:spAutoFit/>
          </a:bodyPr>
          <a:lstStyle/>
          <a:p>
            <a:r>
              <a:rPr lang="en-US" sz="1800">
                <a:latin typeface="+mn-lt"/>
              </a:rPr>
              <a:t>Join </a:t>
            </a:r>
            <a:r>
              <a:rPr lang="en-US" sz="1800" dirty="0">
                <a:latin typeface="+mn-lt"/>
              </a:rPr>
              <a:t>Tree</a:t>
            </a:r>
          </a:p>
        </p:txBody>
      </p:sp>
      <p:sp>
        <p:nvSpPr>
          <p:cNvPr id="9" name="TextBox 8"/>
          <p:cNvSpPr txBox="1"/>
          <p:nvPr/>
        </p:nvSpPr>
        <p:spPr>
          <a:xfrm>
            <a:off x="5724128" y="6093296"/>
            <a:ext cx="1151615" cy="369332"/>
          </a:xfrm>
          <a:prstGeom prst="rect">
            <a:avLst/>
          </a:prstGeom>
          <a:noFill/>
        </p:spPr>
        <p:txBody>
          <a:bodyPr wrap="none" rtlCol="0">
            <a:spAutoFit/>
          </a:bodyPr>
          <a:lstStyle/>
          <a:p>
            <a:r>
              <a:rPr lang="en-US" sz="1800" dirty="0">
                <a:latin typeface="+mn-lt"/>
              </a:rPr>
              <a:t>Split Tree</a:t>
            </a:r>
          </a:p>
        </p:txBody>
      </p:sp>
    </p:spTree>
    <p:extLst>
      <p:ext uri="{BB962C8B-B14F-4D97-AF65-F5344CB8AC3E}">
        <p14:creationId xmlns:p14="http://schemas.microsoft.com/office/powerpoint/2010/main" val="1952266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ReCon Algorithm</a:t>
            </a:r>
          </a:p>
        </p:txBody>
      </p:sp>
      <p:sp>
        <p:nvSpPr>
          <p:cNvPr id="4" name="Footer Placeholder 3"/>
          <p:cNvSpPr>
            <a:spLocks noGrp="1"/>
          </p:cNvSpPr>
          <p:nvPr>
            <p:ph type="ftr" sz="quarter" idx="11"/>
          </p:nvPr>
        </p:nvSpPr>
        <p:spPr/>
        <p:txBody>
          <a:bodyPr/>
          <a:lstStyle/>
          <a:p>
            <a:pPr>
              <a:defRPr/>
            </a:pPr>
            <a:r>
              <a:rPr lang="en-IN"/>
              <a:t>ACM Summer School 2019 : Reeb Graphs and Applications</a:t>
            </a:r>
            <a:endParaRPr lang="en-US" dirty="0"/>
          </a:p>
        </p:txBody>
      </p:sp>
      <p:sp>
        <p:nvSpPr>
          <p:cNvPr id="5" name="Slide Number Placeholder 4"/>
          <p:cNvSpPr>
            <a:spLocks noGrp="1"/>
          </p:cNvSpPr>
          <p:nvPr>
            <p:ph type="sldNum" sz="quarter" idx="12"/>
          </p:nvPr>
        </p:nvSpPr>
        <p:spPr/>
        <p:txBody>
          <a:bodyPr/>
          <a:lstStyle/>
          <a:p>
            <a:pPr>
              <a:defRPr/>
            </a:pPr>
            <a:fld id="{1B841ACF-2F4B-4C2E-8F9B-B4AA9CB51ED1}" type="slidenum">
              <a:rPr lang="en-US" smtClean="0"/>
              <a:pPr>
                <a:defRPr/>
              </a:pPr>
              <a:t>52</a:t>
            </a:fld>
            <a:endParaRPr lang="en-US"/>
          </a:p>
        </p:txBody>
      </p:sp>
      <p:sp>
        <p:nvSpPr>
          <p:cNvPr id="14" name="Rectangle 13"/>
          <p:cNvSpPr/>
          <p:nvPr/>
        </p:nvSpPr>
        <p:spPr>
          <a:xfrm>
            <a:off x="1257300" y="1726904"/>
            <a:ext cx="662940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Use the contour tree algorithm to find loops!</a:t>
            </a:r>
          </a:p>
        </p:txBody>
      </p:sp>
      <p:sp>
        <p:nvSpPr>
          <p:cNvPr id="16" name="Date Placeholder 15"/>
          <p:cNvSpPr>
            <a:spLocks noGrp="1"/>
          </p:cNvSpPr>
          <p:nvPr>
            <p:ph type="dt" sz="half" idx="10"/>
          </p:nvPr>
        </p:nvSpPr>
        <p:spPr/>
        <p:txBody>
          <a:bodyPr/>
          <a:lstStyle/>
          <a:p>
            <a:pPr>
              <a:defRPr/>
            </a:pPr>
            <a:r>
              <a:rPr lang="en-IN"/>
              <a:t>Vijay Natarajan</a:t>
            </a:r>
            <a:endParaRPr lang="en-US"/>
          </a:p>
        </p:txBody>
      </p:sp>
      <p:pic>
        <p:nvPicPr>
          <p:cNvPr id="6" name="Picture 2" descr="C:\Users\Harish\Desktop\TVCG11\FromVis11\illustration\figs\aug-rg.png"/>
          <p:cNvPicPr>
            <a:picLocks noChangeAspect="1" noChangeArrowheads="1"/>
          </p:cNvPicPr>
          <p:nvPr/>
        </p:nvPicPr>
        <p:blipFill>
          <a:blip r:embed="rId3" cstate="print"/>
          <a:srcRect l="18000" r="12000"/>
          <a:stretch>
            <a:fillRect/>
          </a:stretch>
        </p:blipFill>
        <p:spPr bwMode="auto">
          <a:xfrm>
            <a:off x="1905000" y="3048000"/>
            <a:ext cx="2667000" cy="2857500"/>
          </a:xfrm>
          <a:prstGeom prst="rect">
            <a:avLst/>
          </a:prstGeom>
          <a:noFill/>
        </p:spPr>
      </p:pic>
      <p:pic>
        <p:nvPicPr>
          <p:cNvPr id="7" name="Picture 3" descr="C:\Users\Harish\Desktop\TVCG11\FromVis11\illustration\figs\aug-ct.png"/>
          <p:cNvPicPr>
            <a:picLocks noChangeArrowheads="1"/>
          </p:cNvPicPr>
          <p:nvPr/>
        </p:nvPicPr>
        <p:blipFill>
          <a:blip r:embed="rId4" cstate="print"/>
          <a:srcRect l="24000" r="24000" b="16000"/>
          <a:stretch>
            <a:fillRect/>
          </a:stretch>
        </p:blipFill>
        <p:spPr bwMode="auto">
          <a:xfrm>
            <a:off x="5105400" y="3042772"/>
            <a:ext cx="2377440" cy="2880360"/>
          </a:xfrm>
          <a:prstGeom prst="rect">
            <a:avLst/>
          </a:prstGeom>
          <a:noFill/>
        </p:spPr>
      </p:pic>
      <p:cxnSp>
        <p:nvCxnSpPr>
          <p:cNvPr id="19" name="Straight Arrow Connector 18"/>
          <p:cNvCxnSpPr/>
          <p:nvPr/>
        </p:nvCxnSpPr>
        <p:spPr>
          <a:xfrm>
            <a:off x="3148264" y="3962400"/>
            <a:ext cx="30480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569368" y="4940968"/>
            <a:ext cx="26670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39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ReCon</a:t>
            </a:r>
            <a:r>
              <a:rPr lang="en-US" dirty="0"/>
              <a:t> Algorithm</a:t>
            </a:r>
          </a:p>
        </p:txBody>
      </p:sp>
      <p:sp>
        <p:nvSpPr>
          <p:cNvPr id="3" name="Content Placeholder 2">
            <a:extLst>
              <a:ext uri="{FF2B5EF4-FFF2-40B4-BE49-F238E27FC236}">
                <a16:creationId xmlns:a16="http://schemas.microsoft.com/office/drawing/2014/main" id="{7FE988AA-357D-F044-AE64-8E11E553780F}"/>
              </a:ext>
            </a:extLst>
          </p:cNvPr>
          <p:cNvSpPr>
            <a:spLocks noGrp="1"/>
          </p:cNvSpPr>
          <p:nvPr>
            <p:ph idx="1"/>
          </p:nvPr>
        </p:nvSpPr>
        <p:spPr>
          <a:xfrm>
            <a:off x="685800" y="1981200"/>
            <a:ext cx="4224848" cy="4114800"/>
          </a:xfrm>
        </p:spPr>
        <p:txBody>
          <a:bodyPr/>
          <a:lstStyle/>
          <a:p>
            <a:r>
              <a:rPr lang="en-US" dirty="0"/>
              <a:t>Find join saddles</a:t>
            </a:r>
          </a:p>
          <a:p>
            <a:r>
              <a:rPr lang="en-US" dirty="0"/>
              <a:t>”Partition” Reeb graph into trees</a:t>
            </a:r>
          </a:p>
          <a:p>
            <a:r>
              <a:rPr lang="en-US" dirty="0"/>
              <a:t>Compute all trees</a:t>
            </a:r>
          </a:p>
          <a:p>
            <a:r>
              <a:rPr lang="en-US" dirty="0"/>
              <a:t>Stitch trees by identifying newly inserted pseudo maxima / minima</a:t>
            </a:r>
          </a:p>
        </p:txBody>
      </p:sp>
      <p:sp>
        <p:nvSpPr>
          <p:cNvPr id="4" name="Date Placeholder 3"/>
          <p:cNvSpPr>
            <a:spLocks noGrp="1"/>
          </p:cNvSpPr>
          <p:nvPr>
            <p:ph type="dt" sz="half" idx="10"/>
          </p:nvPr>
        </p:nvSpPr>
        <p:spPr/>
        <p:txBody>
          <a:bodyPr/>
          <a:lstStyle/>
          <a:p>
            <a:pPr>
              <a:defRPr/>
            </a:pPr>
            <a:r>
              <a:rPr lang="en-IN"/>
              <a:t>Vijay Natarajan</a:t>
            </a:r>
            <a:endParaRPr lang="en-US"/>
          </a:p>
        </p:txBody>
      </p:sp>
      <p:sp>
        <p:nvSpPr>
          <p:cNvPr id="5" name="Footer Placeholder 4"/>
          <p:cNvSpPr>
            <a:spLocks noGrp="1"/>
          </p:cNvSpPr>
          <p:nvPr>
            <p:ph type="ftr" sz="quarter" idx="11"/>
          </p:nvPr>
        </p:nvSpPr>
        <p:spPr/>
        <p:txBody>
          <a:bodyPr/>
          <a:lstStyle/>
          <a:p>
            <a:pPr>
              <a:defRPr/>
            </a:pPr>
            <a:r>
              <a:rPr lang="en-IN"/>
              <a:t>ACM Summer School 2019 : Reeb Graphs and Applications</a:t>
            </a:r>
            <a:endParaRPr lang="en-US" dirty="0"/>
          </a:p>
        </p:txBody>
      </p:sp>
      <p:sp>
        <p:nvSpPr>
          <p:cNvPr id="6" name="Slide Number Placeholder 5"/>
          <p:cNvSpPr>
            <a:spLocks noGrp="1"/>
          </p:cNvSpPr>
          <p:nvPr>
            <p:ph type="sldNum" sz="quarter" idx="12"/>
          </p:nvPr>
        </p:nvSpPr>
        <p:spPr/>
        <p:txBody>
          <a:bodyPr/>
          <a:lstStyle/>
          <a:p>
            <a:pPr>
              <a:defRPr/>
            </a:pPr>
            <a:fld id="{1B841ACF-2F4B-4C2E-8F9B-B4AA9CB51ED1}" type="slidenum">
              <a:rPr lang="en-US" smtClean="0"/>
              <a:pPr>
                <a:defRPr/>
              </a:pPr>
              <a:t>53</a:t>
            </a:fld>
            <a:endParaRPr lang="en-US"/>
          </a:p>
        </p:txBody>
      </p:sp>
      <p:pic>
        <p:nvPicPr>
          <p:cNvPr id="2050" name="Picture 2" descr="C:\Users\Harish\Desktop\TVCG11\FromVis11\illustration\figs\jointree.png"/>
          <p:cNvPicPr>
            <a:picLocks noChangeAspect="1" noChangeArrowheads="1"/>
          </p:cNvPicPr>
          <p:nvPr/>
        </p:nvPicPr>
        <p:blipFill>
          <a:blip r:embed="rId2" cstate="print"/>
          <a:srcRect l="24000"/>
          <a:stretch>
            <a:fillRect/>
          </a:stretch>
        </p:blipFill>
        <p:spPr bwMode="auto">
          <a:xfrm>
            <a:off x="4910648" y="1676400"/>
            <a:ext cx="4053840" cy="4000500"/>
          </a:xfrm>
          <a:prstGeom prst="rect">
            <a:avLst/>
          </a:prstGeom>
          <a:noFill/>
        </p:spPr>
      </p:pic>
      <p:pic>
        <p:nvPicPr>
          <p:cNvPr id="2051" name="Picture 3" descr="C:\Users\Harish\Desktop\TVCG11\FromVis11\illustration\figs\cutvase.png"/>
          <p:cNvPicPr>
            <a:picLocks noChangeAspect="1" noChangeArrowheads="1"/>
          </p:cNvPicPr>
          <p:nvPr/>
        </p:nvPicPr>
        <p:blipFill>
          <a:blip r:embed="rId3" cstate="print"/>
          <a:srcRect l="24000"/>
          <a:stretch>
            <a:fillRect/>
          </a:stretch>
        </p:blipFill>
        <p:spPr bwMode="auto">
          <a:xfrm>
            <a:off x="4727768" y="1676400"/>
            <a:ext cx="4053840" cy="4000500"/>
          </a:xfrm>
          <a:prstGeom prst="rect">
            <a:avLst/>
          </a:prstGeom>
          <a:noFill/>
        </p:spPr>
      </p:pic>
      <p:pic>
        <p:nvPicPr>
          <p:cNvPr id="2052" name="Picture 4" descr="C:\Users\Harish\Desktop\TVCG11\FromVis11\illustration\figs\cut-ct.png"/>
          <p:cNvPicPr>
            <a:picLocks noChangeAspect="1" noChangeArrowheads="1"/>
          </p:cNvPicPr>
          <p:nvPr/>
        </p:nvPicPr>
        <p:blipFill>
          <a:blip r:embed="rId4" cstate="print"/>
          <a:srcRect l="24000"/>
          <a:stretch>
            <a:fillRect/>
          </a:stretch>
        </p:blipFill>
        <p:spPr bwMode="auto">
          <a:xfrm>
            <a:off x="4727768" y="1676400"/>
            <a:ext cx="4053840" cy="4000500"/>
          </a:xfrm>
          <a:prstGeom prst="rect">
            <a:avLst/>
          </a:prstGeom>
          <a:noFill/>
        </p:spPr>
      </p:pic>
      <p:pic>
        <p:nvPicPr>
          <p:cNvPr id="2053" name="Picture 5" descr="C:\Users\Harish\Desktop\TVCG11\FromVis11\illustration\figs\merge-rg.png"/>
          <p:cNvPicPr>
            <a:picLocks noChangeAspect="1" noChangeArrowheads="1"/>
          </p:cNvPicPr>
          <p:nvPr/>
        </p:nvPicPr>
        <p:blipFill>
          <a:blip r:embed="rId5" cstate="print"/>
          <a:srcRect l="24000"/>
          <a:stretch>
            <a:fillRect/>
          </a:stretch>
        </p:blipFill>
        <p:spPr bwMode="auto">
          <a:xfrm>
            <a:off x="4727768" y="1676400"/>
            <a:ext cx="4053840" cy="4000500"/>
          </a:xfrm>
          <a:prstGeom prst="rect">
            <a:avLst/>
          </a:prstGeom>
          <a:noFill/>
        </p:spPr>
      </p:pic>
    </p:spTree>
    <p:extLst>
      <p:ext uri="{BB962C8B-B14F-4D97-AF65-F5344CB8AC3E}">
        <p14:creationId xmlns:p14="http://schemas.microsoft.com/office/powerpoint/2010/main" val="20280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dirty="0"/>
              <a:t>The </a:t>
            </a:r>
            <a:r>
              <a:rPr lang="en-US" dirty="0" err="1"/>
              <a:t>ReCon</a:t>
            </a:r>
            <a:r>
              <a:rPr lang="en-US" dirty="0"/>
              <a:t> Algorithm</a:t>
            </a:r>
          </a:p>
        </p:txBody>
      </p:sp>
      <p:sp>
        <p:nvSpPr>
          <p:cNvPr id="4" name="Date Placeholder 3"/>
          <p:cNvSpPr>
            <a:spLocks noGrp="1"/>
          </p:cNvSpPr>
          <p:nvPr>
            <p:ph type="dt" sz="half" idx="10"/>
          </p:nvPr>
        </p:nvSpPr>
        <p:spPr/>
        <p:txBody>
          <a:bodyPr/>
          <a:lstStyle/>
          <a:p>
            <a:pPr>
              <a:defRPr/>
            </a:pPr>
            <a:r>
              <a:rPr lang="en-IN"/>
              <a:t>Vijay Natarajan</a:t>
            </a:r>
            <a:endParaRPr lang="en-US"/>
          </a:p>
        </p:txBody>
      </p:sp>
      <p:sp>
        <p:nvSpPr>
          <p:cNvPr id="5" name="Footer Placeholder 4"/>
          <p:cNvSpPr>
            <a:spLocks noGrp="1"/>
          </p:cNvSpPr>
          <p:nvPr>
            <p:ph type="ftr" sz="quarter" idx="11"/>
          </p:nvPr>
        </p:nvSpPr>
        <p:spPr/>
        <p:txBody>
          <a:bodyPr/>
          <a:lstStyle/>
          <a:p>
            <a:pPr>
              <a:defRPr/>
            </a:pPr>
            <a:r>
              <a:rPr lang="en-IN"/>
              <a:t>ACM Summer School 2019 : Reeb Graphs and Applications</a:t>
            </a:r>
            <a:endParaRPr lang="en-US" dirty="0"/>
          </a:p>
        </p:txBody>
      </p:sp>
      <p:sp>
        <p:nvSpPr>
          <p:cNvPr id="6" name="Slide Number Placeholder 5"/>
          <p:cNvSpPr>
            <a:spLocks noGrp="1"/>
          </p:cNvSpPr>
          <p:nvPr>
            <p:ph type="sldNum" sz="quarter" idx="12"/>
          </p:nvPr>
        </p:nvSpPr>
        <p:spPr>
          <a:xfrm>
            <a:off x="6553200" y="6553200"/>
            <a:ext cx="1905000" cy="152400"/>
          </a:xfrm>
        </p:spPr>
        <p:txBody>
          <a:bodyPr/>
          <a:lstStyle/>
          <a:p>
            <a:pPr>
              <a:defRPr/>
            </a:pPr>
            <a:fld id="{1B841ACF-2F4B-4C2E-8F9B-B4AA9CB51ED1}" type="slidenum">
              <a:rPr lang="en-US" smtClean="0"/>
              <a:pPr>
                <a:defRPr/>
              </a:pPr>
              <a:t>54</a:t>
            </a:fld>
            <a:endParaRPr lang="en-US"/>
          </a:p>
        </p:txBody>
      </p:sp>
      <p:pic>
        <p:nvPicPr>
          <p:cNvPr id="13" name="Picture 2" descr="C:\Users\Harish\Desktop\thesis\divisionalSymp\plots\2d-os.png"/>
          <p:cNvPicPr>
            <a:picLocks noChangeAspect="1" noChangeArrowheads="1"/>
          </p:cNvPicPr>
          <p:nvPr/>
        </p:nvPicPr>
        <p:blipFill>
          <a:blip r:embed="rId3" cstate="print"/>
          <a:srcRect/>
          <a:stretch>
            <a:fillRect/>
          </a:stretch>
        </p:blipFill>
        <p:spPr bwMode="auto">
          <a:xfrm>
            <a:off x="35496" y="1693952"/>
            <a:ext cx="4425355" cy="3335338"/>
          </a:xfrm>
          <a:prstGeom prst="rect">
            <a:avLst/>
          </a:prstGeom>
          <a:noFill/>
        </p:spPr>
      </p:pic>
      <p:pic>
        <p:nvPicPr>
          <p:cNvPr id="14" name="Picture 4" descr="C:\Users\Harish\Desktop\thesis\divisionalSymp\plots\2d-recon.png"/>
          <p:cNvPicPr>
            <a:picLocks noChangeAspect="1" noChangeArrowheads="1"/>
          </p:cNvPicPr>
          <p:nvPr/>
        </p:nvPicPr>
        <p:blipFill>
          <a:blip r:embed="rId4" cstate="print"/>
          <a:srcRect/>
          <a:stretch>
            <a:fillRect/>
          </a:stretch>
        </p:blipFill>
        <p:spPr bwMode="auto">
          <a:xfrm>
            <a:off x="35496" y="1697160"/>
            <a:ext cx="4428266" cy="3337560"/>
          </a:xfrm>
          <a:prstGeom prst="rect">
            <a:avLst/>
          </a:prstGeom>
          <a:noFill/>
        </p:spPr>
      </p:pic>
      <p:pic>
        <p:nvPicPr>
          <p:cNvPr id="15" name="Picture 3" descr="C:\Users\Harish\Desktop\thesis\divisionalSymp\plots\legend2-2d.png"/>
          <p:cNvPicPr>
            <a:picLocks noChangeAspect="1" noChangeArrowheads="1"/>
          </p:cNvPicPr>
          <p:nvPr/>
        </p:nvPicPr>
        <p:blipFill>
          <a:blip r:embed="rId5" cstate="print"/>
          <a:stretch>
            <a:fillRect/>
          </a:stretch>
        </p:blipFill>
        <p:spPr bwMode="auto">
          <a:xfrm>
            <a:off x="4363858" y="1556792"/>
            <a:ext cx="1218796" cy="1186033"/>
          </a:xfrm>
          <a:prstGeom prst="rect">
            <a:avLst/>
          </a:prstGeom>
          <a:noFill/>
        </p:spPr>
      </p:pic>
      <p:pic>
        <p:nvPicPr>
          <p:cNvPr id="16" name="Picture 5" descr="C:\Users\Harish\Desktop\thesis\divisionalSymp\plots\3d-os.png"/>
          <p:cNvPicPr>
            <a:picLocks noChangeAspect="1" noChangeArrowheads="1"/>
          </p:cNvPicPr>
          <p:nvPr/>
        </p:nvPicPr>
        <p:blipFill>
          <a:blip r:embed="rId6" cstate="print"/>
          <a:srcRect/>
          <a:stretch>
            <a:fillRect/>
          </a:stretch>
        </p:blipFill>
        <p:spPr bwMode="auto">
          <a:xfrm>
            <a:off x="4389120" y="3165252"/>
            <a:ext cx="4454966" cy="3357684"/>
          </a:xfrm>
          <a:prstGeom prst="rect">
            <a:avLst/>
          </a:prstGeom>
          <a:noFill/>
        </p:spPr>
      </p:pic>
      <p:pic>
        <p:nvPicPr>
          <p:cNvPr id="17" name="Picture 7" descr="C:\Users\Harish\Desktop\thesis\divisionalSymp\plots\3d-recon.png"/>
          <p:cNvPicPr>
            <a:picLocks noChangeAspect="1" noChangeArrowheads="1"/>
          </p:cNvPicPr>
          <p:nvPr/>
        </p:nvPicPr>
        <p:blipFill>
          <a:blip r:embed="rId7" cstate="print"/>
          <a:srcRect/>
          <a:stretch>
            <a:fillRect/>
          </a:stretch>
        </p:blipFill>
        <p:spPr bwMode="auto">
          <a:xfrm>
            <a:off x="4389120" y="3167660"/>
            <a:ext cx="4454966" cy="3357684"/>
          </a:xfrm>
          <a:prstGeom prst="rect">
            <a:avLst/>
          </a:prstGeom>
          <a:noFill/>
        </p:spPr>
      </p:pic>
      <p:pic>
        <p:nvPicPr>
          <p:cNvPr id="18" name="Picture 6" descr="C:\Users\Harish\Desktop\thesis\divisionalSymp\plots\legend2-3d.png"/>
          <p:cNvPicPr>
            <a:picLocks noChangeAspect="1" noChangeArrowheads="1"/>
          </p:cNvPicPr>
          <p:nvPr/>
        </p:nvPicPr>
        <p:blipFill>
          <a:blip r:embed="rId8" cstate="print"/>
          <a:stretch>
            <a:fillRect/>
          </a:stretch>
        </p:blipFill>
        <p:spPr bwMode="auto">
          <a:xfrm>
            <a:off x="7772400" y="2059431"/>
            <a:ext cx="1219200" cy="1205802"/>
          </a:xfrm>
          <a:prstGeom prst="rect">
            <a:avLst/>
          </a:prstGeom>
          <a:noFill/>
        </p:spPr>
      </p:pic>
      <p:sp>
        <p:nvSpPr>
          <p:cNvPr id="3" name="TextBox 2">
            <a:extLst>
              <a:ext uri="{FF2B5EF4-FFF2-40B4-BE49-F238E27FC236}">
                <a16:creationId xmlns:a16="http://schemas.microsoft.com/office/drawing/2014/main" id="{3DD46BC2-D5D6-AD4C-A538-D85AA159AA7E}"/>
              </a:ext>
            </a:extLst>
          </p:cNvPr>
          <p:cNvSpPr txBox="1"/>
          <p:nvPr/>
        </p:nvSpPr>
        <p:spPr>
          <a:xfrm>
            <a:off x="765717" y="1457689"/>
            <a:ext cx="579005" cy="461665"/>
          </a:xfrm>
          <a:prstGeom prst="rect">
            <a:avLst/>
          </a:prstGeom>
          <a:noFill/>
        </p:spPr>
        <p:txBody>
          <a:bodyPr wrap="none" rtlCol="0">
            <a:spAutoFit/>
          </a:bodyPr>
          <a:lstStyle/>
          <a:p>
            <a:r>
              <a:rPr lang="en-US" dirty="0">
                <a:latin typeface="+mn-lt"/>
              </a:rPr>
              <a:t>2D</a:t>
            </a:r>
          </a:p>
        </p:txBody>
      </p:sp>
      <p:sp>
        <p:nvSpPr>
          <p:cNvPr id="19" name="TextBox 18">
            <a:extLst>
              <a:ext uri="{FF2B5EF4-FFF2-40B4-BE49-F238E27FC236}">
                <a16:creationId xmlns:a16="http://schemas.microsoft.com/office/drawing/2014/main" id="{92B4BC64-44C8-F746-9126-5D0E369AA499}"/>
              </a:ext>
            </a:extLst>
          </p:cNvPr>
          <p:cNvSpPr txBox="1"/>
          <p:nvPr/>
        </p:nvSpPr>
        <p:spPr>
          <a:xfrm>
            <a:off x="7216197" y="2821143"/>
            <a:ext cx="583814" cy="461665"/>
          </a:xfrm>
          <a:prstGeom prst="rect">
            <a:avLst/>
          </a:prstGeom>
          <a:noFill/>
        </p:spPr>
        <p:txBody>
          <a:bodyPr wrap="none" rtlCol="0">
            <a:spAutoFit/>
          </a:bodyPr>
          <a:lstStyle/>
          <a:p>
            <a:r>
              <a:rPr lang="en-US" dirty="0">
                <a:latin typeface="+mn-lt"/>
              </a:rPr>
              <a:t>3D</a:t>
            </a:r>
          </a:p>
        </p:txBody>
      </p:sp>
    </p:spTree>
    <p:extLst>
      <p:ext uri="{BB962C8B-B14F-4D97-AF65-F5344CB8AC3E}">
        <p14:creationId xmlns:p14="http://schemas.microsoft.com/office/powerpoint/2010/main" val="198469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0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Reeb Graph</a:t>
            </a:r>
          </a:p>
        </p:txBody>
      </p:sp>
      <p:sp>
        <p:nvSpPr>
          <p:cNvPr id="8" name="Content Placeholder 7"/>
          <p:cNvSpPr>
            <a:spLocks noGrp="1"/>
          </p:cNvSpPr>
          <p:nvPr>
            <p:ph idx="1"/>
          </p:nvPr>
        </p:nvSpPr>
        <p:spPr/>
        <p:txBody>
          <a:bodyPr>
            <a:normAutofit/>
          </a:bodyPr>
          <a:lstStyle/>
          <a:p>
            <a:r>
              <a:rPr lang="en-US" dirty="0"/>
              <a:t>Split-and-compute strategy (2013)</a:t>
            </a:r>
          </a:p>
          <a:p>
            <a:pPr lvl="1" eaLnBrk="1" hangingPunct="1">
              <a:lnSpc>
                <a:spcPct val="90000"/>
              </a:lnSpc>
              <a:buFont typeface="Times" charset="0"/>
              <a:buChar char="•"/>
            </a:pPr>
            <a:r>
              <a:rPr lang="en-US" dirty="0">
                <a:solidFill>
                  <a:srgbClr val="0033CC"/>
                </a:solidFill>
                <a:latin typeface="Century Gothic" charset="0"/>
                <a:ea typeface="ＭＳ Ｐゴシック" charset="0"/>
                <a:cs typeface="Century Gothic" charset="0"/>
              </a:rPr>
              <a:t>10 times faster than earlier methods</a:t>
            </a:r>
          </a:p>
          <a:p>
            <a:pPr lvl="1" eaLnBrk="1" hangingPunct="1">
              <a:lnSpc>
                <a:spcPct val="90000"/>
              </a:lnSpc>
              <a:buFont typeface="Times" charset="0"/>
              <a:buChar char="•"/>
            </a:pPr>
            <a:r>
              <a:rPr lang="en-US" dirty="0">
                <a:solidFill>
                  <a:srgbClr val="0033CC"/>
                </a:solidFill>
                <a:latin typeface="Century Gothic" charset="0"/>
                <a:ea typeface="ＭＳ Ｐゴシック" charset="0"/>
                <a:cs typeface="Century Gothic" charset="0"/>
              </a:rPr>
              <a:t>4-6 million elements in 4-6 sec</a:t>
            </a:r>
          </a:p>
          <a:p>
            <a:pPr lvl="1" eaLnBrk="1" hangingPunct="1">
              <a:lnSpc>
                <a:spcPct val="90000"/>
              </a:lnSpc>
              <a:buFont typeface="Times" charset="0"/>
              <a:buChar char="•"/>
            </a:pPr>
            <a:r>
              <a:rPr lang="en-US" dirty="0"/>
              <a:t>[</a:t>
            </a:r>
            <a:r>
              <a:rPr lang="en-US" dirty="0" err="1"/>
              <a:t>ReCon</a:t>
            </a:r>
            <a:r>
              <a:rPr lang="en-US" dirty="0"/>
              <a:t>]</a:t>
            </a:r>
          </a:p>
          <a:p>
            <a:r>
              <a:rPr lang="en-US" dirty="0"/>
              <a:t>Parallel algorithm (2015)</a:t>
            </a:r>
          </a:p>
          <a:p>
            <a:pPr lvl="1" eaLnBrk="1" hangingPunct="1">
              <a:lnSpc>
                <a:spcPct val="90000"/>
              </a:lnSpc>
              <a:buFont typeface="Times" charset="0"/>
              <a:buChar char="•"/>
            </a:pPr>
            <a:r>
              <a:rPr lang="en-US" dirty="0">
                <a:solidFill>
                  <a:srgbClr val="0033CC"/>
                </a:solidFill>
                <a:latin typeface="Century Gothic" charset="0"/>
                <a:ea typeface="ＭＳ Ｐゴシック" charset="0"/>
                <a:cs typeface="Century Gothic" charset="0"/>
              </a:rPr>
              <a:t>8.6 billion points in 3 min on 64 cores</a:t>
            </a:r>
          </a:p>
          <a:p>
            <a:pPr lvl="1" eaLnBrk="1" hangingPunct="1">
              <a:lnSpc>
                <a:spcPct val="90000"/>
              </a:lnSpc>
              <a:buFont typeface="Times" charset="0"/>
              <a:buChar char="•"/>
            </a:pPr>
            <a:r>
              <a:rPr lang="en-US" dirty="0">
                <a:solidFill>
                  <a:srgbClr val="0033CC"/>
                </a:solidFill>
                <a:latin typeface="Century Gothic" charset="0"/>
                <a:ea typeface="ＭＳ Ｐゴシック" charset="0"/>
                <a:cs typeface="Century Gothic" charset="0"/>
              </a:rPr>
              <a:t>Requires 10GB only</a:t>
            </a:r>
          </a:p>
          <a:p>
            <a:pPr lvl="1">
              <a:lnSpc>
                <a:spcPct val="90000"/>
              </a:lnSpc>
              <a:buFont typeface="Times" charset="0"/>
              <a:buChar char="•"/>
            </a:pPr>
            <a:r>
              <a:rPr lang="en-US" dirty="0"/>
              <a:t>[</a:t>
            </a:r>
            <a:r>
              <a:rPr lang="en-US" dirty="0" err="1"/>
              <a:t>DivCT</a:t>
            </a:r>
            <a:r>
              <a:rPr lang="en-US" dirty="0"/>
              <a:t>, contour tree]</a:t>
            </a:r>
          </a:p>
        </p:txBody>
      </p:sp>
      <p:sp>
        <p:nvSpPr>
          <p:cNvPr id="5" name="Date Placeholder 4"/>
          <p:cNvSpPr>
            <a:spLocks noGrp="1"/>
          </p:cNvSpPr>
          <p:nvPr>
            <p:ph type="dt" sz="half" idx="10"/>
          </p:nvPr>
        </p:nvSpPr>
        <p:spPr/>
        <p:txBody>
          <a:bodyPr/>
          <a:lstStyle/>
          <a:p>
            <a:r>
              <a:rPr lang="en-IN"/>
              <a:t>Vijay Natarajan</a:t>
            </a:r>
            <a:endParaRPr lang="en-US"/>
          </a:p>
        </p:txBody>
      </p:sp>
      <p:sp>
        <p:nvSpPr>
          <p:cNvPr id="6" name="Footer Placeholder 5"/>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6"/>
          <p:cNvSpPr>
            <a:spLocks noGrp="1"/>
          </p:cNvSpPr>
          <p:nvPr>
            <p:ph type="sldNum" sz="quarter" idx="12"/>
          </p:nvPr>
        </p:nvSpPr>
        <p:spPr/>
        <p:txBody>
          <a:bodyPr/>
          <a:lstStyle/>
          <a:p>
            <a:fld id="{833FEBDD-1A79-EF46-8DAC-4FDB65242AE7}" type="slidenum">
              <a:rPr lang="en-US" smtClean="0"/>
              <a:pPr/>
              <a:t>55</a:t>
            </a:fld>
            <a:endParaRPr lang="en-US"/>
          </a:p>
        </p:txBody>
      </p:sp>
    </p:spTree>
    <p:extLst>
      <p:ext uri="{BB962C8B-B14F-4D97-AF65-F5344CB8AC3E}">
        <p14:creationId xmlns:p14="http://schemas.microsoft.com/office/powerpoint/2010/main" val="108561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Applications</a:t>
            </a:r>
          </a:p>
        </p:txBody>
      </p:sp>
    </p:spTree>
    <p:extLst>
      <p:ext uri="{BB962C8B-B14F-4D97-AF65-F5344CB8AC3E}">
        <p14:creationId xmlns:p14="http://schemas.microsoft.com/office/powerpoint/2010/main" val="916679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p:txBody>
          <a:bodyPr/>
          <a:lstStyle/>
          <a:p>
            <a:r>
              <a:rPr lang="en-IN"/>
              <a:t>Vijay Natarajan</a:t>
            </a:r>
            <a:endParaRPr lang="en-US"/>
          </a:p>
        </p:txBody>
      </p:sp>
      <p:sp>
        <p:nvSpPr>
          <p:cNvPr id="6" name="Footer Placeholder 3"/>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4"/>
          <p:cNvSpPr>
            <a:spLocks noGrp="1"/>
          </p:cNvSpPr>
          <p:nvPr>
            <p:ph type="sldNum" sz="quarter" idx="12"/>
          </p:nvPr>
        </p:nvSpPr>
        <p:spPr/>
        <p:txBody>
          <a:bodyPr/>
          <a:lstStyle/>
          <a:p>
            <a:fld id="{E8F877DA-8CC6-7646-BE3F-32098A8116D7}" type="slidenum">
              <a:rPr lang="en-US"/>
              <a:pPr/>
              <a:t>57</a:t>
            </a:fld>
            <a:endParaRPr lang="en-US"/>
          </a:p>
        </p:txBody>
      </p:sp>
      <p:sp>
        <p:nvSpPr>
          <p:cNvPr id="72706" name="Rectangle 2"/>
          <p:cNvSpPr>
            <a:spLocks noGrp="1" noChangeArrowheads="1"/>
          </p:cNvSpPr>
          <p:nvPr>
            <p:ph type="title"/>
          </p:nvPr>
        </p:nvSpPr>
        <p:spPr/>
        <p:txBody>
          <a:bodyPr/>
          <a:lstStyle/>
          <a:p>
            <a:r>
              <a:rPr lang="en-US" dirty="0"/>
              <a:t>Contours from Skull Data</a:t>
            </a:r>
          </a:p>
        </p:txBody>
      </p:sp>
      <p:pic>
        <p:nvPicPr>
          <p:cNvPr id="72707" name="Picture 3" descr="Snapshot 2008-01-24 12-1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563" y="2204864"/>
            <a:ext cx="6260400" cy="3599220"/>
          </a:xfrm>
          <a:prstGeom prst="rect">
            <a:avLst/>
          </a:prstGeom>
          <a:noFill/>
          <a:extLst>
            <a:ext uri="{909E8E84-426E-40dd-AFC4-6F175D3DCCD1}">
              <a14:hiddenFill xmlns:a14="http://schemas.microsoft.com/office/drawing/2010/main" xmlns="">
                <a:solidFill>
                  <a:srgbClr val="FFFFFF"/>
                </a:solidFill>
              </a14:hiddenFill>
            </a:ext>
          </a:extLst>
        </p:spPr>
      </p:pic>
      <p:sp>
        <p:nvSpPr>
          <p:cNvPr id="72708" name="Rectangle 4"/>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p:pic>
        <p:nvPicPr>
          <p:cNvPr id="2" name="Picture 1">
            <a:extLst>
              <a:ext uri="{FF2B5EF4-FFF2-40B4-BE49-F238E27FC236}">
                <a16:creationId xmlns:a16="http://schemas.microsoft.com/office/drawing/2014/main" id="{3AA18A08-2A8A-0C40-85E1-46EAA6A6D142}"/>
              </a:ext>
            </a:extLst>
          </p:cNvPr>
          <p:cNvPicPr>
            <a:picLocks noChangeAspect="1"/>
          </p:cNvPicPr>
          <p:nvPr/>
        </p:nvPicPr>
        <p:blipFill>
          <a:blip r:embed="rId3"/>
          <a:stretch>
            <a:fillRect/>
          </a:stretch>
        </p:blipFill>
        <p:spPr>
          <a:xfrm>
            <a:off x="261624" y="2798237"/>
            <a:ext cx="4658352" cy="3600000"/>
          </a:xfrm>
          <a:prstGeom prst="rect">
            <a:avLst/>
          </a:prstGeom>
        </p:spPr>
      </p:pic>
    </p:spTree>
    <p:extLst>
      <p:ext uri="{BB962C8B-B14F-4D97-AF65-F5344CB8AC3E}">
        <p14:creationId xmlns:p14="http://schemas.microsoft.com/office/powerpoint/2010/main" val="40814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p:txBody>
          <a:bodyPr/>
          <a:lstStyle/>
          <a:p>
            <a:r>
              <a:rPr lang="en-IN"/>
              <a:t>Vijay Natarajan</a:t>
            </a:r>
            <a:endParaRPr lang="en-US"/>
          </a:p>
        </p:txBody>
      </p:sp>
      <p:sp>
        <p:nvSpPr>
          <p:cNvPr id="6" name="Footer Placeholder 3"/>
          <p:cNvSpPr>
            <a:spLocks noGrp="1"/>
          </p:cNvSpPr>
          <p:nvPr>
            <p:ph type="ftr" sz="quarter" idx="11"/>
          </p:nvPr>
        </p:nvSpPr>
        <p:spPr/>
        <p:txBody>
          <a:bodyPr/>
          <a:lstStyle/>
          <a:p>
            <a:r>
              <a:rPr lang="en-IN"/>
              <a:t>ACM Summer School 2019 : Reeb Graphs and Applications</a:t>
            </a:r>
            <a:endParaRPr lang="en-US"/>
          </a:p>
        </p:txBody>
      </p:sp>
      <p:sp>
        <p:nvSpPr>
          <p:cNvPr id="7" name="Slide Number Placeholder 4"/>
          <p:cNvSpPr>
            <a:spLocks noGrp="1"/>
          </p:cNvSpPr>
          <p:nvPr>
            <p:ph type="sldNum" sz="quarter" idx="12"/>
          </p:nvPr>
        </p:nvSpPr>
        <p:spPr/>
        <p:txBody>
          <a:bodyPr/>
          <a:lstStyle/>
          <a:p>
            <a:fld id="{04E88D59-65BE-6241-B919-635986B3D59C}" type="slidenum">
              <a:rPr lang="en-US"/>
              <a:pPr/>
              <a:t>58</a:t>
            </a:fld>
            <a:endParaRPr lang="en-US"/>
          </a:p>
        </p:txBody>
      </p:sp>
      <p:sp>
        <p:nvSpPr>
          <p:cNvPr id="76802" name="Rectangle 2"/>
          <p:cNvSpPr>
            <a:spLocks noGrp="1" noChangeArrowheads="1"/>
          </p:cNvSpPr>
          <p:nvPr>
            <p:ph type="title"/>
          </p:nvPr>
        </p:nvSpPr>
        <p:spPr/>
        <p:txBody>
          <a:bodyPr/>
          <a:lstStyle/>
          <a:p>
            <a:r>
              <a:rPr lang="en-US"/>
              <a:t>MRI Scan of Rat</a:t>
            </a:r>
          </a:p>
        </p:txBody>
      </p:sp>
      <p:pic>
        <p:nvPicPr>
          <p:cNvPr id="76803" name="Picture 3" descr="Snapshot 2008-01-24 12-13-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90800"/>
            <a:ext cx="5118100" cy="2971800"/>
          </a:xfrm>
          <a:prstGeom prst="rect">
            <a:avLst/>
          </a:prstGeom>
          <a:noFill/>
          <a:extLst>
            <a:ext uri="{909E8E84-426E-40dd-AFC4-6F175D3DCCD1}">
              <a14:hiddenFill xmlns:a14="http://schemas.microsoft.com/office/drawing/2010/main" xmlns="">
                <a:solidFill>
                  <a:srgbClr val="FFFFFF"/>
                </a:solidFill>
              </a14:hiddenFill>
            </a:ext>
          </a:extLst>
        </p:spPr>
      </p:pic>
      <p:sp>
        <p:nvSpPr>
          <p:cNvPr id="76804" name="Rectangle 4"/>
          <p:cNvSpPr>
            <a:spLocks noChangeArrowheads="1"/>
          </p:cNvSpPr>
          <p:nvPr/>
        </p:nvSpPr>
        <p:spPr bwMode="auto">
          <a:xfrm>
            <a:off x="5580063" y="6156325"/>
            <a:ext cx="2801937" cy="2746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a:latin typeface="Century Gothic" charset="0"/>
              </a:rPr>
              <a:t>Image from Carr et al., IEEE Vis 2004</a:t>
            </a:r>
          </a:p>
        </p:txBody>
      </p:sp>
    </p:spTree>
    <p:extLst>
      <p:ext uri="{BB962C8B-B14F-4D97-AF65-F5344CB8AC3E}">
        <p14:creationId xmlns:p14="http://schemas.microsoft.com/office/powerpoint/2010/main" val="199587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F1FB-948F-E345-95BB-BC02D8643753}"/>
              </a:ext>
            </a:extLst>
          </p:cNvPr>
          <p:cNvSpPr>
            <a:spLocks noGrp="1"/>
          </p:cNvSpPr>
          <p:nvPr>
            <p:ph type="title"/>
          </p:nvPr>
        </p:nvSpPr>
        <p:spPr/>
        <p:txBody>
          <a:bodyPr/>
          <a:lstStyle/>
          <a:p>
            <a:r>
              <a:rPr lang="en-US" dirty="0"/>
              <a:t>What is Topology?</a:t>
            </a:r>
          </a:p>
        </p:txBody>
      </p:sp>
      <p:sp>
        <p:nvSpPr>
          <p:cNvPr id="8" name="Content Placeholder 7">
            <a:extLst>
              <a:ext uri="{FF2B5EF4-FFF2-40B4-BE49-F238E27FC236}">
                <a16:creationId xmlns:a16="http://schemas.microsoft.com/office/drawing/2014/main" id="{C421C4B8-4EFC-B34B-ABC1-2C56C9FECDE4}"/>
              </a:ext>
            </a:extLst>
          </p:cNvPr>
          <p:cNvSpPr>
            <a:spLocks noGrp="1"/>
          </p:cNvSpPr>
          <p:nvPr>
            <p:ph sz="half" idx="2"/>
          </p:nvPr>
        </p:nvSpPr>
        <p:spPr>
          <a:xfrm>
            <a:off x="2590800" y="1981200"/>
            <a:ext cx="5867400" cy="4114800"/>
          </a:xfrm>
        </p:spPr>
        <p:txBody>
          <a:bodyPr>
            <a:normAutofit lnSpcReduction="10000"/>
          </a:bodyPr>
          <a:lstStyle/>
          <a:p>
            <a:r>
              <a:rPr lang="en-US" dirty="0"/>
              <a:t>Study of connectivity of space</a:t>
            </a:r>
          </a:p>
          <a:p>
            <a:r>
              <a:rPr lang="en-US" dirty="0"/>
              <a:t>Coffee cup = Donut</a:t>
            </a:r>
          </a:p>
          <a:p>
            <a:endParaRPr lang="en-US" dirty="0"/>
          </a:p>
          <a:p>
            <a:r>
              <a:rPr lang="en-US" dirty="0"/>
              <a:t>Invariants</a:t>
            </a:r>
          </a:p>
          <a:p>
            <a:pPr lvl="1"/>
            <a:r>
              <a:rPr lang="en-US" dirty="0"/>
              <a:t>Euler characteristic</a:t>
            </a:r>
          </a:p>
          <a:p>
            <a:pPr lvl="1"/>
            <a:r>
              <a:rPr lang="en-US" dirty="0"/>
              <a:t>Connected components</a:t>
            </a:r>
          </a:p>
          <a:p>
            <a:pPr lvl="1"/>
            <a:r>
              <a:rPr lang="en-US" dirty="0"/>
              <a:t>Holes / Tunnels</a:t>
            </a:r>
          </a:p>
          <a:p>
            <a:pPr lvl="1"/>
            <a:r>
              <a:rPr lang="en-US" dirty="0"/>
              <a:t>Voids</a:t>
            </a:r>
          </a:p>
          <a:p>
            <a:pPr lvl="1"/>
            <a:r>
              <a:rPr lang="en-US" dirty="0"/>
              <a:t>Homology groups</a:t>
            </a:r>
          </a:p>
        </p:txBody>
      </p:sp>
      <p:sp>
        <p:nvSpPr>
          <p:cNvPr id="3" name="Date Placeholder 2">
            <a:extLst>
              <a:ext uri="{FF2B5EF4-FFF2-40B4-BE49-F238E27FC236}">
                <a16:creationId xmlns:a16="http://schemas.microsoft.com/office/drawing/2014/main" id="{AAB4DBC2-4571-D047-BDF3-04584295BF8D}"/>
              </a:ext>
            </a:extLst>
          </p:cNvPr>
          <p:cNvSpPr>
            <a:spLocks noGrp="1"/>
          </p:cNvSpPr>
          <p:nvPr>
            <p:ph type="dt" sz="half" idx="10"/>
          </p:nvPr>
        </p:nvSpPr>
        <p:spPr/>
        <p:txBody>
          <a:bodyPr/>
          <a:lstStyle/>
          <a:p>
            <a:pPr>
              <a:defRPr/>
            </a:pPr>
            <a:r>
              <a:rPr lang="en-IN"/>
              <a:t>Vijay Natarajan</a:t>
            </a:r>
            <a:endParaRPr lang="en-US"/>
          </a:p>
        </p:txBody>
      </p:sp>
      <p:sp>
        <p:nvSpPr>
          <p:cNvPr id="4" name="Footer Placeholder 3">
            <a:extLst>
              <a:ext uri="{FF2B5EF4-FFF2-40B4-BE49-F238E27FC236}">
                <a16:creationId xmlns:a16="http://schemas.microsoft.com/office/drawing/2014/main" id="{C1EA14A4-6CAD-8C46-83E4-6BC503AFA720}"/>
              </a:ext>
            </a:extLst>
          </p:cNvPr>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a:extLst>
              <a:ext uri="{FF2B5EF4-FFF2-40B4-BE49-F238E27FC236}">
                <a16:creationId xmlns:a16="http://schemas.microsoft.com/office/drawing/2014/main" id="{A0B2ED23-FBCE-1A41-AC74-3DA3BC03450D}"/>
              </a:ext>
            </a:extLst>
          </p:cNvPr>
          <p:cNvSpPr>
            <a:spLocks noGrp="1"/>
          </p:cNvSpPr>
          <p:nvPr>
            <p:ph type="sldNum" sz="quarter" idx="12"/>
          </p:nvPr>
        </p:nvSpPr>
        <p:spPr/>
        <p:txBody>
          <a:bodyPr/>
          <a:lstStyle/>
          <a:p>
            <a:pPr>
              <a:defRPr/>
            </a:pPr>
            <a:fld id="{57A18CA1-2750-2448-B4B5-4DA9CF251EE2}" type="slidenum">
              <a:rPr lang="en-US" smtClean="0"/>
              <a:pPr>
                <a:defRPr/>
              </a:pPr>
              <a:t>5</a:t>
            </a:fld>
            <a:endParaRPr lang="en-US"/>
          </a:p>
        </p:txBody>
      </p:sp>
      <p:pic>
        <p:nvPicPr>
          <p:cNvPr id="6" name="Picture 5" descr="Mug_and_Torus_morph">
            <a:extLst>
              <a:ext uri="{FF2B5EF4-FFF2-40B4-BE49-F238E27FC236}">
                <a16:creationId xmlns:a16="http://schemas.microsoft.com/office/drawing/2014/main" id="{1A869364-9E4A-4E41-8D45-73B39E4E229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9600" y="1628100"/>
            <a:ext cx="2401200" cy="1800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9ED39027-4444-DA41-98A7-6ACEFEAAC375}"/>
              </a:ext>
            </a:extLst>
          </p:cNvPr>
          <p:cNvPicPr>
            <a:picLocks noChangeAspect="1"/>
          </p:cNvPicPr>
          <p:nvPr/>
        </p:nvPicPr>
        <p:blipFill>
          <a:blip r:embed="rId3"/>
          <a:stretch>
            <a:fillRect/>
          </a:stretch>
        </p:blipFill>
        <p:spPr>
          <a:xfrm>
            <a:off x="78769" y="3843288"/>
            <a:ext cx="2622862" cy="2067024"/>
          </a:xfrm>
          <a:prstGeom prst="rect">
            <a:avLst/>
          </a:prstGeom>
        </p:spPr>
      </p:pic>
    </p:spTree>
    <p:extLst>
      <p:ext uri="{BB962C8B-B14F-4D97-AF65-F5344CB8AC3E}">
        <p14:creationId xmlns:p14="http://schemas.microsoft.com/office/powerpoint/2010/main" val="372851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dirty="0">
                <a:latin typeface="Century Gothic" charset="0"/>
                <a:ea typeface="ＭＳ Ｐゴシック" charset="0"/>
              </a:rPr>
              <a:t>Mapping to the Volume</a:t>
            </a:r>
          </a:p>
        </p:txBody>
      </p:sp>
      <p:sp>
        <p:nvSpPr>
          <p:cNvPr id="88067" name="Content Placeholder 8"/>
          <p:cNvSpPr>
            <a:spLocks noGrp="1"/>
          </p:cNvSpPr>
          <p:nvPr>
            <p:ph sz="half" idx="1"/>
          </p:nvPr>
        </p:nvSpPr>
        <p:spPr>
          <a:xfrm>
            <a:off x="683568" y="4832176"/>
            <a:ext cx="7772400" cy="1549152"/>
          </a:xfrm>
        </p:spPr>
        <p:txBody>
          <a:bodyPr>
            <a:normAutofit/>
          </a:bodyPr>
          <a:lstStyle/>
          <a:p>
            <a:r>
              <a:rPr lang="en-US" sz="2400" dirty="0">
                <a:latin typeface="Century Gothic" charset="0"/>
                <a:ea typeface="ＭＳ Ｐゴシック" charset="0"/>
                <a:cs typeface="Century Gothic" charset="0"/>
              </a:rPr>
              <a:t>Arcs in Reeb graph map to cylinders in domain</a:t>
            </a:r>
          </a:p>
          <a:p>
            <a:r>
              <a:rPr lang="en-US" sz="2400" dirty="0">
                <a:latin typeface="Century Gothic" charset="0"/>
                <a:ea typeface="ＭＳ Ｐゴシック" charset="0"/>
                <a:cs typeface="Century Gothic" charset="0"/>
              </a:rPr>
              <a:t>Use Reeb graph as an abstract interface into scalar volume</a:t>
            </a:r>
          </a:p>
        </p:txBody>
      </p:sp>
      <p:sp>
        <p:nvSpPr>
          <p:cNvPr id="88068" name="Date Placeholder 3"/>
          <p:cNvSpPr>
            <a:spLocks noGrp="1"/>
          </p:cNvSpPr>
          <p:nvPr>
            <p:ph type="dt" sz="half"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Vijay Natarajan</a:t>
            </a:r>
            <a:endParaRPr lang="en-US" sz="900" dirty="0">
              <a:solidFill>
                <a:srgbClr val="000000"/>
              </a:solidFill>
              <a:latin typeface="Century Gothic" charset="0"/>
              <a:cs typeface="Century Gothic" charset="0"/>
            </a:endParaRPr>
          </a:p>
        </p:txBody>
      </p:sp>
      <p:sp>
        <p:nvSpPr>
          <p:cNvPr id="88069"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IN"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8807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fld id="{75736867-02D9-934E-96AF-4711C682CDCC}" type="slidenum">
              <a:rPr lang="en-US" sz="900">
                <a:solidFill>
                  <a:srgbClr val="000000"/>
                </a:solidFill>
                <a:latin typeface="Century Gothic" charset="0"/>
                <a:cs typeface="Century Gothic" charset="0"/>
              </a:rPr>
              <a:pPr/>
              <a:t>59</a:t>
            </a:fld>
            <a:endParaRPr lang="en-US" sz="900">
              <a:solidFill>
                <a:srgbClr val="000000"/>
              </a:solidFill>
              <a:latin typeface="Century Gothic" charset="0"/>
              <a:cs typeface="Century Gothic" charset="0"/>
            </a:endParaRPr>
          </a:p>
        </p:txBody>
      </p:sp>
      <p:pic>
        <p:nvPicPr>
          <p:cNvPr id="7" name="Picture 6" descr="cylindermap.png"/>
          <p:cNvPicPr>
            <a:picLocks noChangeAspect="1"/>
          </p:cNvPicPr>
          <p:nvPr/>
        </p:nvPicPr>
        <p:blipFill>
          <a:blip r:embed="rId5"/>
          <a:stretch>
            <a:fillRect/>
          </a:stretch>
        </p:blipFill>
        <p:spPr>
          <a:xfrm>
            <a:off x="642943" y="1772816"/>
            <a:ext cx="3032096" cy="3059989"/>
          </a:xfrm>
          <a:prstGeom prst="rect">
            <a:avLst/>
          </a:prstGeom>
          <a:effectLst>
            <a:outerShdw blurRad="50800" dist="38100" dir="2700000">
              <a:srgbClr val="000000">
                <a:alpha val="43000"/>
              </a:srgbClr>
            </a:outerShdw>
          </a:effectLst>
        </p:spPr>
      </p:pic>
      <p:grpSp>
        <p:nvGrpSpPr>
          <p:cNvPr id="3" name="Group 2"/>
          <p:cNvGrpSpPr/>
          <p:nvPr/>
        </p:nvGrpSpPr>
        <p:grpSpPr>
          <a:xfrm>
            <a:off x="4503336" y="2037381"/>
            <a:ext cx="4317136" cy="2255715"/>
            <a:chOff x="4503336" y="2037381"/>
            <a:chExt cx="4317136" cy="2255715"/>
          </a:xfrm>
        </p:grpSpPr>
        <p:grpSp>
          <p:nvGrpSpPr>
            <p:cNvPr id="9" name="Group 8"/>
            <p:cNvGrpSpPr/>
            <p:nvPr/>
          </p:nvGrpSpPr>
          <p:grpSpPr>
            <a:xfrm>
              <a:off x="5832296" y="2037381"/>
              <a:ext cx="2988176" cy="2183947"/>
              <a:chOff x="5868144" y="3549310"/>
              <a:chExt cx="2988176" cy="2183946"/>
            </a:xfrm>
          </p:grpSpPr>
          <p:pic>
            <p:nvPicPr>
              <p:cNvPr id="10" name="Picture 9" descr="tors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8144" y="3549310"/>
                <a:ext cx="1656000" cy="2183946"/>
              </a:xfrm>
              <a:prstGeom prst="rect">
                <a:avLst/>
              </a:prstGeom>
            </p:spPr>
          </p:pic>
          <p:pic>
            <p:nvPicPr>
              <p:cNvPr id="11" name="Picture 10" descr="torso-skelet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320" y="3557531"/>
                <a:ext cx="1404000" cy="2167504"/>
              </a:xfrm>
              <a:prstGeom prst="rect">
                <a:avLst/>
              </a:prstGeom>
            </p:spPr>
          </p:pic>
        </p:grpSp>
        <p:pic>
          <p:nvPicPr>
            <p:cNvPr id="12" name="Picture 11" descr="torso-r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3336" y="2133096"/>
              <a:ext cx="1508824" cy="2160000"/>
            </a:xfrm>
            <a:prstGeom prst="rect">
              <a:avLst/>
            </a:prstGeom>
          </p:spPr>
        </p:pic>
      </p:grpSp>
      <p:pic>
        <p:nvPicPr>
          <p:cNvPr id="2" name="sweep.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9512" y="1629160"/>
            <a:ext cx="4320000" cy="3240000"/>
          </a:xfrm>
          <a:prstGeom prst="rect">
            <a:avLst/>
          </a:prstGeom>
        </p:spPr>
      </p:pic>
      <p:sp>
        <p:nvSpPr>
          <p:cNvPr id="14" name="Rectangle 7">
            <a:extLst>
              <a:ext uri="{FF2B5EF4-FFF2-40B4-BE49-F238E27FC236}">
                <a16:creationId xmlns:a16="http://schemas.microsoft.com/office/drawing/2014/main" id="{684CA117-4654-9146-A670-A94F5FC1481A}"/>
              </a:ext>
            </a:extLst>
          </p:cNvPr>
          <p:cNvSpPr>
            <a:spLocks noChangeArrowheads="1"/>
          </p:cNvSpPr>
          <p:nvPr/>
        </p:nvSpPr>
        <p:spPr bwMode="auto">
          <a:xfrm>
            <a:off x="3348571" y="6251820"/>
            <a:ext cx="517145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800" dirty="0">
                <a:latin typeface="Courier"/>
                <a:cs typeface="Courier"/>
              </a:rPr>
              <a:t>[Doraiswamy and Natarajan, </a:t>
            </a:r>
            <a:r>
              <a:rPr lang="en-US" sz="800" i="1" dirty="0">
                <a:latin typeface="Courier"/>
                <a:cs typeface="Courier"/>
              </a:rPr>
              <a:t>IEEE Trans. Visualization and Computer Graphics</a:t>
            </a:r>
            <a:r>
              <a:rPr lang="en-US" sz="800" dirty="0">
                <a:latin typeface="Courier"/>
                <a:cs typeface="Courier"/>
              </a:rPr>
              <a:t>, 2013]</a:t>
            </a:r>
          </a:p>
        </p:txBody>
      </p:sp>
    </p:spTree>
    <p:extLst>
      <p:ext uri="{BB962C8B-B14F-4D97-AF65-F5344CB8AC3E}">
        <p14:creationId xmlns:p14="http://schemas.microsoft.com/office/powerpoint/2010/main" val="27758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0" fill="hold"/>
                                        <p:tgtEl>
                                          <p:spTgt spid="2"/>
                                        </p:tgtEl>
                                      </p:cBhvr>
                                    </p:cmd>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childTnLst>
        </p:cTn>
      </p:par>
    </p:tnLst>
    <p:bldLst>
      <p:bldP spid="88067"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659F906-94E4-EA45-8FC0-5649CE43454C}" type="slidenum">
              <a:rPr lang="en-US"/>
              <a:pPr/>
              <a:t>60</a:t>
            </a:fld>
            <a:endParaRPr lang="en-US"/>
          </a:p>
        </p:txBody>
      </p:sp>
      <p:sp>
        <p:nvSpPr>
          <p:cNvPr id="62469" name="Rectangle 5"/>
          <p:cNvSpPr>
            <a:spLocks noGrp="1" noChangeArrowheads="1"/>
          </p:cNvSpPr>
          <p:nvPr>
            <p:ph type="title"/>
          </p:nvPr>
        </p:nvSpPr>
        <p:spPr>
          <a:xfrm>
            <a:off x="457200" y="274638"/>
            <a:ext cx="8458200" cy="1143000"/>
          </a:xfrm>
        </p:spPr>
        <p:txBody>
          <a:bodyPr/>
          <a:lstStyle/>
          <a:p>
            <a:r>
              <a:rPr lang="en-US" sz="3600"/>
              <a:t>Correspondence between two models</a:t>
            </a:r>
          </a:p>
        </p:txBody>
      </p:sp>
      <p:pic>
        <p:nvPicPr>
          <p:cNvPr id="6246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33711" y="1987252"/>
            <a:ext cx="2520000" cy="3599459"/>
          </a:xfrm>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
        <p:nvSpPr>
          <p:cNvPr id="4" name="TextBox 3"/>
          <p:cNvSpPr txBox="1"/>
          <p:nvPr/>
        </p:nvSpPr>
        <p:spPr>
          <a:xfrm>
            <a:off x="467544" y="2132856"/>
            <a:ext cx="1872208" cy="1200328"/>
          </a:xfrm>
          <a:prstGeom prst="rect">
            <a:avLst/>
          </a:prstGeom>
          <a:noFill/>
        </p:spPr>
        <p:txBody>
          <a:bodyPr wrap="square" rtlCol="0">
            <a:spAutoFit/>
          </a:bodyPr>
          <a:lstStyle/>
          <a:p>
            <a:r>
              <a:rPr lang="en-US" dirty="0">
                <a:latin typeface="+mn-lt"/>
              </a:rPr>
              <a:t>Average Geodesic Distance</a:t>
            </a:r>
          </a:p>
        </p:txBody>
      </p:sp>
      <p:sp>
        <p:nvSpPr>
          <p:cNvPr id="8" name="Rectangle 4">
            <a:extLst>
              <a:ext uri="{FF2B5EF4-FFF2-40B4-BE49-F238E27FC236}">
                <a16:creationId xmlns:a16="http://schemas.microsoft.com/office/drawing/2014/main" id="{E96F8F20-66DE-2B43-BD88-EB8FEF5AFEAA}"/>
              </a:ext>
            </a:extLst>
          </p:cNvPr>
          <p:cNvSpPr>
            <a:spLocks noChangeArrowheads="1"/>
          </p:cNvSpPr>
          <p:nvPr/>
        </p:nvSpPr>
        <p:spPr bwMode="auto">
          <a:xfrm>
            <a:off x="5580063" y="6156325"/>
            <a:ext cx="3256020" cy="2769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dirty="0">
                <a:latin typeface="Century Gothic" charset="0"/>
              </a:rPr>
              <a:t>Image from </a:t>
            </a:r>
            <a:r>
              <a:rPr lang="en-US" sz="1200" dirty="0" err="1">
                <a:latin typeface="Century Gothic" charset="0"/>
              </a:rPr>
              <a:t>Hilaga</a:t>
            </a:r>
            <a:r>
              <a:rPr lang="en-US" sz="1200" dirty="0">
                <a:latin typeface="Century Gothic" charset="0"/>
              </a:rPr>
              <a:t> et al., SIGGRAPH 2001</a:t>
            </a:r>
          </a:p>
        </p:txBody>
      </p:sp>
    </p:spTree>
    <p:extLst>
      <p:ext uri="{BB962C8B-B14F-4D97-AF65-F5344CB8AC3E}">
        <p14:creationId xmlns:p14="http://schemas.microsoft.com/office/powerpoint/2010/main" val="989906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C76A290-577C-7041-82B4-1D5D1C072399}" type="slidenum">
              <a:rPr lang="en-US"/>
              <a:pPr/>
              <a:t>61</a:t>
            </a:fld>
            <a:endParaRPr lang="en-US"/>
          </a:p>
        </p:txBody>
      </p:sp>
      <p:sp>
        <p:nvSpPr>
          <p:cNvPr id="28677" name="Rectangle 5"/>
          <p:cNvSpPr>
            <a:spLocks noGrp="1" noChangeArrowheads="1"/>
          </p:cNvSpPr>
          <p:nvPr>
            <p:ph type="title"/>
          </p:nvPr>
        </p:nvSpPr>
        <p:spPr/>
        <p:txBody>
          <a:bodyPr/>
          <a:lstStyle/>
          <a:p>
            <a:r>
              <a:rPr lang="en-US" sz="4000"/>
              <a:t>Objects used in matching Experiment</a:t>
            </a:r>
          </a:p>
        </p:txBody>
      </p:sp>
      <p:pic>
        <p:nvPicPr>
          <p:cNvPr id="2867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600200"/>
            <a:ext cx="2576513" cy="4525963"/>
          </a:xfrm>
          <a:noFill/>
          <a:ln/>
        </p:spPr>
      </p:pic>
      <p:pic>
        <p:nvPicPr>
          <p:cNvPr id="28679"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352800" y="2971800"/>
            <a:ext cx="4683626" cy="1609328"/>
          </a:xfrm>
          <a:noFill/>
          <a:ln/>
        </p:spPr>
      </p:pic>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Tree>
    <p:extLst>
      <p:ext uri="{BB962C8B-B14F-4D97-AF65-F5344CB8AC3E}">
        <p14:creationId xmlns:p14="http://schemas.microsoft.com/office/powerpoint/2010/main" val="236233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35B1ABB-1DE3-B74D-BCE9-DE5873578517}" type="slidenum">
              <a:rPr lang="en-US"/>
              <a:pPr/>
              <a:t>62</a:t>
            </a:fld>
            <a:endParaRPr lang="en-US"/>
          </a:p>
        </p:txBody>
      </p:sp>
      <p:sp>
        <p:nvSpPr>
          <p:cNvPr id="30725" name="Rectangle 5"/>
          <p:cNvSpPr>
            <a:spLocks noGrp="1" noChangeArrowheads="1"/>
          </p:cNvSpPr>
          <p:nvPr>
            <p:ph type="title"/>
          </p:nvPr>
        </p:nvSpPr>
        <p:spPr/>
        <p:txBody>
          <a:bodyPr/>
          <a:lstStyle/>
          <a:p>
            <a:r>
              <a:rPr lang="en-US"/>
              <a:t>Search Experiment </a:t>
            </a:r>
          </a:p>
        </p:txBody>
      </p:sp>
      <p:pic>
        <p:nvPicPr>
          <p:cNvPr id="3072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9000" y="1988840"/>
            <a:ext cx="5166000" cy="3599055"/>
          </a:xfrm>
          <a:noFill/>
          <a:ln/>
        </p:spPr>
      </p:pic>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Tree>
    <p:extLst>
      <p:ext uri="{BB962C8B-B14F-4D97-AF65-F5344CB8AC3E}">
        <p14:creationId xmlns:p14="http://schemas.microsoft.com/office/powerpoint/2010/main" val="3041820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fld id="{6D873168-CDD8-B941-B5C4-60E02460C14F}" type="slidenum">
              <a:rPr lang="en-US"/>
              <a:pPr/>
              <a:t>63</a:t>
            </a:fld>
            <a:endParaRPr lang="en-US"/>
          </a:p>
        </p:txBody>
      </p:sp>
      <p:sp>
        <p:nvSpPr>
          <p:cNvPr id="31752" name="Rectangle 8"/>
          <p:cNvSpPr>
            <a:spLocks noGrp="1" noChangeArrowheads="1"/>
          </p:cNvSpPr>
          <p:nvPr>
            <p:ph type="title"/>
          </p:nvPr>
        </p:nvSpPr>
        <p:spPr/>
        <p:txBody>
          <a:bodyPr/>
          <a:lstStyle/>
          <a:p>
            <a:r>
              <a:rPr lang="en-US"/>
              <a:t>Search Experiment </a:t>
            </a:r>
          </a:p>
        </p:txBody>
      </p:sp>
      <p:grpSp>
        <p:nvGrpSpPr>
          <p:cNvPr id="31754" name="Group 10"/>
          <p:cNvGrpSpPr>
            <a:grpSpLocks/>
          </p:cNvGrpSpPr>
          <p:nvPr/>
        </p:nvGrpSpPr>
        <p:grpSpPr bwMode="auto">
          <a:xfrm>
            <a:off x="1828800" y="1981200"/>
            <a:ext cx="5259600" cy="3600000"/>
            <a:chOff x="912" y="1488"/>
            <a:chExt cx="2544" cy="1919"/>
          </a:xfrm>
        </p:grpSpPr>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1488"/>
              <a:ext cx="2544" cy="1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17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 y="1680"/>
              <a:ext cx="2544" cy="17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Tree>
    <p:extLst>
      <p:ext uri="{BB962C8B-B14F-4D97-AF65-F5344CB8AC3E}">
        <p14:creationId xmlns:p14="http://schemas.microsoft.com/office/powerpoint/2010/main" val="362103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E98F9AA-A640-E844-8B20-8284ABC8EC63}" type="slidenum">
              <a:rPr lang="en-US"/>
              <a:pPr/>
              <a:t>64</a:t>
            </a:fld>
            <a:endParaRPr lang="en-US"/>
          </a:p>
        </p:txBody>
      </p:sp>
      <p:sp>
        <p:nvSpPr>
          <p:cNvPr id="34821" name="Rectangle 5"/>
          <p:cNvSpPr>
            <a:spLocks noGrp="1" noChangeArrowheads="1"/>
          </p:cNvSpPr>
          <p:nvPr>
            <p:ph type="title"/>
          </p:nvPr>
        </p:nvSpPr>
        <p:spPr/>
        <p:txBody>
          <a:bodyPr/>
          <a:lstStyle/>
          <a:p>
            <a:r>
              <a:rPr lang="en-US"/>
              <a:t>Similarity matrix</a:t>
            </a:r>
          </a:p>
        </p:txBody>
      </p:sp>
      <p:pic>
        <p:nvPicPr>
          <p:cNvPr id="3482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07006" y="1916832"/>
            <a:ext cx="4633200" cy="3598789"/>
          </a:xfrm>
          <a:noFill/>
          <a:ln/>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Tree>
    <p:extLst>
      <p:ext uri="{BB962C8B-B14F-4D97-AF65-F5344CB8AC3E}">
        <p14:creationId xmlns:p14="http://schemas.microsoft.com/office/powerpoint/2010/main" val="3659944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5"/>
          <p:cNvSpPr>
            <a:spLocks noGrp="1" noChangeArrowheads="1"/>
          </p:cNvSpPr>
          <p:nvPr>
            <p:ph type="title"/>
          </p:nvPr>
        </p:nvSpPr>
        <p:spPr/>
        <p:txBody>
          <a:bodyPr/>
          <a:lstStyle/>
          <a:p>
            <a:r>
              <a:rPr lang="en-US" dirty="0"/>
              <a:t>TED : Tree Edit Distance</a:t>
            </a:r>
          </a:p>
        </p:txBody>
      </p:sp>
      <p:sp>
        <p:nvSpPr>
          <p:cNvPr id="2" name="Date Placeholder 1"/>
          <p:cNvSpPr>
            <a:spLocks noGrp="1"/>
          </p:cNvSpPr>
          <p:nvPr>
            <p:ph type="dt" sz="half" idx="10"/>
          </p:nvPr>
        </p:nvSpPr>
        <p:spPr/>
        <p:txBody>
          <a:bodyPr/>
          <a:lstStyle/>
          <a:p>
            <a:r>
              <a:rPr lang="en-IN"/>
              <a:t>Vijay Natarajan</a:t>
            </a:r>
            <a:endParaRPr lang="en-US"/>
          </a:p>
        </p:txBody>
      </p:sp>
      <p:sp>
        <p:nvSpPr>
          <p:cNvPr id="3" name="Footer Placeholder 2"/>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p:cNvSpPr>
            <a:spLocks noGrp="1"/>
          </p:cNvSpPr>
          <p:nvPr>
            <p:ph type="sldNum" sz="quarter" idx="12"/>
          </p:nvPr>
        </p:nvSpPr>
        <p:spPr/>
        <p:txBody>
          <a:bodyPr/>
          <a:lstStyle/>
          <a:p>
            <a:fld id="{FE98F9AA-A640-E844-8B20-8284ABC8EC63}" type="slidenum">
              <a:rPr lang="en-US"/>
              <a:pPr/>
              <a:t>65</a:t>
            </a:fld>
            <a:endParaRPr lang="en-US"/>
          </a:p>
        </p:txBody>
      </p:sp>
      <p:pic>
        <p:nvPicPr>
          <p:cNvPr id="10" name="Picture 9">
            <a:extLst>
              <a:ext uri="{FF2B5EF4-FFF2-40B4-BE49-F238E27FC236}">
                <a16:creationId xmlns:a16="http://schemas.microsoft.com/office/drawing/2014/main" id="{95948501-E794-7145-A442-DD53C5171687}"/>
              </a:ext>
            </a:extLst>
          </p:cNvPr>
          <p:cNvPicPr>
            <a:picLocks noChangeAspect="1"/>
          </p:cNvPicPr>
          <p:nvPr/>
        </p:nvPicPr>
        <p:blipFill>
          <a:blip r:embed="rId2"/>
          <a:stretch>
            <a:fillRect/>
          </a:stretch>
        </p:blipFill>
        <p:spPr>
          <a:xfrm>
            <a:off x="469106" y="1803124"/>
            <a:ext cx="4254500" cy="1790700"/>
          </a:xfrm>
          <a:prstGeom prst="rect">
            <a:avLst/>
          </a:prstGeom>
        </p:spPr>
      </p:pic>
      <p:sp>
        <p:nvSpPr>
          <p:cNvPr id="13" name="Rectangle 4">
            <a:extLst>
              <a:ext uri="{FF2B5EF4-FFF2-40B4-BE49-F238E27FC236}">
                <a16:creationId xmlns:a16="http://schemas.microsoft.com/office/drawing/2014/main" id="{1818F139-C04E-A34E-9504-4E029B5EDA83}"/>
              </a:ext>
            </a:extLst>
          </p:cNvPr>
          <p:cNvSpPr>
            <a:spLocks noChangeArrowheads="1"/>
          </p:cNvSpPr>
          <p:nvPr/>
        </p:nvSpPr>
        <p:spPr bwMode="auto">
          <a:xfrm>
            <a:off x="720861" y="6009206"/>
            <a:ext cx="2666114" cy="2769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dirty="0" err="1">
                <a:latin typeface="Century Gothic" charset="0"/>
              </a:rPr>
              <a:t>Sridharamurthy</a:t>
            </a:r>
            <a:r>
              <a:rPr lang="en-US" sz="1200" dirty="0">
                <a:latin typeface="Century Gothic" charset="0"/>
              </a:rPr>
              <a:t> et al., TVCG 2019</a:t>
            </a:r>
          </a:p>
        </p:txBody>
      </p:sp>
      <p:grpSp>
        <p:nvGrpSpPr>
          <p:cNvPr id="14" name="Group 13">
            <a:extLst>
              <a:ext uri="{FF2B5EF4-FFF2-40B4-BE49-F238E27FC236}">
                <a16:creationId xmlns:a16="http://schemas.microsoft.com/office/drawing/2014/main" id="{275D40E0-BF3C-B047-8341-B8C081339E2A}"/>
              </a:ext>
            </a:extLst>
          </p:cNvPr>
          <p:cNvGrpSpPr/>
          <p:nvPr/>
        </p:nvGrpSpPr>
        <p:grpSpPr>
          <a:xfrm>
            <a:off x="4788024" y="2689414"/>
            <a:ext cx="4061232" cy="3599711"/>
            <a:chOff x="4788024" y="2689414"/>
            <a:chExt cx="4061232" cy="3599711"/>
          </a:xfrm>
        </p:grpSpPr>
        <p:pic>
          <p:nvPicPr>
            <p:cNvPr id="8" name="Picture 7">
              <a:extLst>
                <a:ext uri="{FF2B5EF4-FFF2-40B4-BE49-F238E27FC236}">
                  <a16:creationId xmlns:a16="http://schemas.microsoft.com/office/drawing/2014/main" id="{FDF70603-915C-F748-8076-A04D95666F21}"/>
                </a:ext>
              </a:extLst>
            </p:cNvPr>
            <p:cNvPicPr>
              <a:picLocks noChangeAspect="1"/>
            </p:cNvPicPr>
            <p:nvPr/>
          </p:nvPicPr>
          <p:blipFill>
            <a:blip r:embed="rId3"/>
            <a:stretch>
              <a:fillRect/>
            </a:stretch>
          </p:blipFill>
          <p:spPr>
            <a:xfrm>
              <a:off x="4788024" y="2689414"/>
              <a:ext cx="3888000" cy="3599711"/>
            </a:xfrm>
            <a:prstGeom prst="rect">
              <a:avLst/>
            </a:prstGeom>
          </p:spPr>
        </p:pic>
        <p:pic>
          <p:nvPicPr>
            <p:cNvPr id="12" name="Picture 11">
              <a:extLst>
                <a:ext uri="{FF2B5EF4-FFF2-40B4-BE49-F238E27FC236}">
                  <a16:creationId xmlns:a16="http://schemas.microsoft.com/office/drawing/2014/main" id="{2E98F128-AE50-8F46-AE29-D7D825A4B22B}"/>
                </a:ext>
              </a:extLst>
            </p:cNvPr>
            <p:cNvPicPr>
              <a:picLocks noChangeAspect="1"/>
            </p:cNvPicPr>
            <p:nvPr/>
          </p:nvPicPr>
          <p:blipFill>
            <a:blip r:embed="rId4"/>
            <a:stretch>
              <a:fillRect/>
            </a:stretch>
          </p:blipFill>
          <p:spPr>
            <a:xfrm>
              <a:off x="8676456" y="3251582"/>
              <a:ext cx="172800" cy="2896123"/>
            </a:xfrm>
            <a:prstGeom prst="rect">
              <a:avLst/>
            </a:prstGeom>
          </p:spPr>
        </p:pic>
      </p:grpSp>
    </p:spTree>
    <p:extLst>
      <p:ext uri="{BB962C8B-B14F-4D97-AF65-F5344CB8AC3E}">
        <p14:creationId xmlns:p14="http://schemas.microsoft.com/office/powerpoint/2010/main" val="2439480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85800" y="1981200"/>
            <a:ext cx="8134672" cy="4114800"/>
          </a:xfrm>
        </p:spPr>
        <p:txBody>
          <a:bodyPr>
            <a:normAutofit fontScale="85000" lnSpcReduction="10000"/>
          </a:bodyPr>
          <a:lstStyle/>
          <a:p>
            <a:pPr>
              <a:lnSpc>
                <a:spcPct val="110000"/>
              </a:lnSpc>
            </a:pPr>
            <a:r>
              <a:rPr lang="en-US" dirty="0">
                <a:solidFill>
                  <a:schemeClr val="tx1"/>
                </a:solidFill>
              </a:rPr>
              <a:t>Repeating patterns within scalar field</a:t>
            </a:r>
          </a:p>
          <a:p>
            <a:pPr>
              <a:lnSpc>
                <a:spcPct val="110000"/>
              </a:lnSpc>
            </a:pPr>
            <a:r>
              <a:rPr lang="en-US" dirty="0">
                <a:solidFill>
                  <a:schemeClr val="tx1"/>
                </a:solidFill>
              </a:rPr>
              <a:t>Given</a:t>
            </a:r>
          </a:p>
          <a:p>
            <a:pPr>
              <a:lnSpc>
                <a:spcPct val="110000"/>
              </a:lnSpc>
            </a:pPr>
            <a:r>
              <a:rPr lang="en-US" dirty="0">
                <a:solidFill>
                  <a:schemeClr val="tx1"/>
                </a:solidFill>
                <a:cs typeface="Times New Roman" pitchFamily="18" charset="0"/>
              </a:rPr>
              <a:t>M</a:t>
            </a:r>
            <a:r>
              <a:rPr lang="en-US" baseline="-25000" dirty="0">
                <a:solidFill>
                  <a:schemeClr val="tx1"/>
                </a:solidFill>
                <a:cs typeface="Times New Roman" pitchFamily="18" charset="0"/>
              </a:rPr>
              <a:t>1</a:t>
            </a:r>
            <a:r>
              <a:rPr lang="en-US" dirty="0">
                <a:solidFill>
                  <a:schemeClr val="tx1"/>
                </a:solidFill>
                <a:cs typeface="Times New Roman" pitchFamily="18" charset="0"/>
              </a:rPr>
              <a:t>, M</a:t>
            </a:r>
            <a:r>
              <a:rPr lang="en-US" baseline="-25000" dirty="0">
                <a:solidFill>
                  <a:schemeClr val="tx1"/>
                </a:solidFill>
                <a:cs typeface="Times New Roman" pitchFamily="18" charset="0"/>
              </a:rPr>
              <a:t>2</a:t>
            </a:r>
            <a:r>
              <a:rPr lang="en-US" dirty="0">
                <a:solidFill>
                  <a:schemeClr val="tx1"/>
                </a:solidFill>
                <a:cs typeface="Times New Roman" pitchFamily="18" charset="0"/>
              </a:rPr>
              <a:t> are symmetric if</a:t>
            </a:r>
          </a:p>
          <a:p>
            <a:pPr>
              <a:lnSpc>
                <a:spcPct val="110000"/>
              </a:lnSpc>
            </a:pPr>
            <a:endParaRPr lang="en-US" dirty="0">
              <a:cs typeface="Times New Roman" pitchFamily="18" charset="0"/>
            </a:endParaRPr>
          </a:p>
          <a:p>
            <a:pPr>
              <a:lnSpc>
                <a:spcPct val="110000"/>
              </a:lnSpc>
            </a:pPr>
            <a:endParaRPr lang="en-US" dirty="0">
              <a:solidFill>
                <a:schemeClr val="tx1"/>
              </a:solidFill>
              <a:cs typeface="Times New Roman" pitchFamily="18" charset="0"/>
            </a:endParaRPr>
          </a:p>
          <a:p>
            <a:pPr>
              <a:lnSpc>
                <a:spcPct val="110000"/>
              </a:lnSpc>
              <a:buNone/>
            </a:pPr>
            <a:r>
              <a:rPr lang="en-US" dirty="0">
                <a:solidFill>
                  <a:schemeClr val="tx1"/>
                </a:solidFill>
                <a:cs typeface="Times New Roman" pitchFamily="18" charset="0"/>
              </a:rPr>
              <a:t>	                         </a:t>
            </a:r>
          </a:p>
          <a:p>
            <a:pPr>
              <a:lnSpc>
                <a:spcPct val="110000"/>
              </a:lnSpc>
            </a:pPr>
            <a:r>
              <a:rPr lang="en-US" dirty="0">
                <a:solidFill>
                  <a:srgbClr val="0000FF"/>
                </a:solidFill>
              </a:rPr>
              <a:t>Problem</a:t>
            </a:r>
            <a:r>
              <a:rPr lang="en-US" dirty="0"/>
              <a:t>: Find all symmetric regions </a:t>
            </a:r>
            <a:r>
              <a:rPr lang="en-US" dirty="0" err="1">
                <a:cs typeface="Times New Roman" pitchFamily="18" charset="0"/>
              </a:rPr>
              <a:t>M</a:t>
            </a:r>
            <a:r>
              <a:rPr lang="en-US" baseline="-25000" dirty="0" err="1">
                <a:cs typeface="Times New Roman" pitchFamily="18" charset="0"/>
              </a:rPr>
              <a:t>i</a:t>
            </a:r>
            <a:r>
              <a:rPr lang="en-US" baseline="-25000" dirty="0">
                <a:cs typeface="Times New Roman" pitchFamily="18" charset="0"/>
              </a:rPr>
              <a:t> </a:t>
            </a:r>
            <a:endParaRPr lang="en-US" dirty="0"/>
          </a:p>
          <a:p>
            <a:pPr>
              <a:lnSpc>
                <a:spcPct val="110000"/>
              </a:lnSpc>
            </a:pPr>
            <a:r>
              <a:rPr lang="en-US" dirty="0">
                <a:solidFill>
                  <a:srgbClr val="0000FF"/>
                </a:solidFill>
              </a:rPr>
              <a:t>Challenge</a:t>
            </a:r>
            <a:r>
              <a:rPr lang="en-US" dirty="0"/>
              <a:t>: T unknown, </a:t>
            </a:r>
            <a:r>
              <a:rPr lang="en-US" dirty="0" err="1">
                <a:cs typeface="Times New Roman" pitchFamily="18" charset="0"/>
              </a:rPr>
              <a:t>M</a:t>
            </a:r>
            <a:r>
              <a:rPr lang="en-US" baseline="-25000" dirty="0" err="1">
                <a:cs typeface="Times New Roman" pitchFamily="18" charset="0"/>
              </a:rPr>
              <a:t>i</a:t>
            </a:r>
            <a:r>
              <a:rPr lang="en-US" baseline="-25000" dirty="0">
                <a:cs typeface="Times New Roman" pitchFamily="18" charset="0"/>
              </a:rPr>
              <a:t> </a:t>
            </a:r>
            <a:r>
              <a:rPr lang="en-US" dirty="0">
                <a:cs typeface="Times New Roman" pitchFamily="18" charset="0"/>
              </a:rPr>
              <a:t>may be any subset</a:t>
            </a:r>
            <a:endParaRPr lang="en-US" dirty="0"/>
          </a:p>
        </p:txBody>
      </p:sp>
      <p:graphicFrame>
        <p:nvGraphicFramePr>
          <p:cNvPr id="11" name="Object 10"/>
          <p:cNvGraphicFramePr>
            <a:graphicFrameLocks noChangeAspect="1"/>
          </p:cNvGraphicFramePr>
          <p:nvPr/>
        </p:nvGraphicFramePr>
        <p:xfrm>
          <a:off x="2411760" y="2492896"/>
          <a:ext cx="1689100" cy="482600"/>
        </p:xfrm>
        <a:graphic>
          <a:graphicData uri="http://schemas.openxmlformats.org/presentationml/2006/ole">
            <mc:AlternateContent xmlns:mc="http://schemas.openxmlformats.org/markup-compatibility/2006">
              <mc:Choice xmlns:v="urn:schemas-microsoft-com:vml" Requires="v">
                <p:oleObj spid="_x0000_s21593" name="Equation" r:id="rId4" imgW="711000" imgH="203040" progId="Equation.3">
                  <p:embed/>
                </p:oleObj>
              </mc:Choice>
              <mc:Fallback>
                <p:oleObj name="Equation" r:id="rId4" imgW="711000" imgH="203040" progId="Equation.3">
                  <p:embed/>
                  <p:pic>
                    <p:nvPicPr>
                      <p:cNvPr id="1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2492896"/>
                        <a:ext cx="1689100" cy="482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1935336" y="3573016"/>
          <a:ext cx="3860800" cy="1025525"/>
        </p:xfrm>
        <a:graphic>
          <a:graphicData uri="http://schemas.openxmlformats.org/presentationml/2006/ole">
            <mc:AlternateContent xmlns:mc="http://schemas.openxmlformats.org/markup-compatibility/2006">
              <mc:Choice xmlns:v="urn:schemas-microsoft-com:vml" Requires="v">
                <p:oleObj spid="_x0000_s21594" name="Equation" r:id="rId6" imgW="1625400" imgH="431640" progId="Equation.3">
                  <p:embed/>
                </p:oleObj>
              </mc:Choice>
              <mc:Fallback>
                <p:oleObj name="Equation" r:id="rId6" imgW="1625400" imgH="431640" progId="Equation.3">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5336" y="3573016"/>
                        <a:ext cx="3860800" cy="10255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pPr>
              <a:defRPr/>
            </a:pPr>
            <a:r>
              <a:rPr lang="en-IN"/>
              <a:t>Vijay Natarajan</a:t>
            </a:r>
            <a:endParaRPr lang="en-US"/>
          </a:p>
        </p:txBody>
      </p:sp>
      <p:sp>
        <p:nvSpPr>
          <p:cNvPr id="5" name="Footer Placeholder 4"/>
          <p:cNvSpPr>
            <a:spLocks noGrp="1"/>
          </p:cNvSpPr>
          <p:nvPr>
            <p:ph type="ftr" sz="quarter" idx="11"/>
          </p:nvPr>
        </p:nvSpPr>
        <p:spPr/>
        <p:txBody>
          <a:bodyPr/>
          <a:lstStyle/>
          <a:p>
            <a:pPr>
              <a:defRPr/>
            </a:pPr>
            <a:r>
              <a:rPr lang="en-US"/>
              <a:t>ACM Summer School 2019 : Reeb Graphs and Applications</a:t>
            </a:r>
          </a:p>
        </p:txBody>
      </p:sp>
      <p:sp>
        <p:nvSpPr>
          <p:cNvPr id="6" name="Slide Number Placeholder 5"/>
          <p:cNvSpPr>
            <a:spLocks noGrp="1"/>
          </p:cNvSpPr>
          <p:nvPr>
            <p:ph type="sldNum" sz="quarter" idx="12"/>
          </p:nvPr>
        </p:nvSpPr>
        <p:spPr/>
        <p:txBody>
          <a:bodyPr/>
          <a:lstStyle/>
          <a:p>
            <a:pPr>
              <a:defRPr/>
            </a:pPr>
            <a:fld id="{587F5C1B-BC4D-2549-8E8D-AAD6088CAA6C}" type="slidenum">
              <a:rPr lang="en-US" smtClean="0"/>
              <a:pPr>
                <a:defRPr/>
              </a:pPr>
              <a:t>66</a:t>
            </a:fld>
            <a:endParaRPr lang="en-US"/>
          </a:p>
        </p:txBody>
      </p:sp>
      <p:sp>
        <p:nvSpPr>
          <p:cNvPr id="3" name="Title 2"/>
          <p:cNvSpPr>
            <a:spLocks noGrp="1"/>
          </p:cNvSpPr>
          <p:nvPr>
            <p:ph type="title"/>
          </p:nvPr>
        </p:nvSpPr>
        <p:spPr/>
        <p:txBody>
          <a:bodyPr/>
          <a:lstStyle/>
          <a:p>
            <a:r>
              <a:rPr lang="en-US" dirty="0"/>
              <a:t>Symmetry in Scalar Fields</a:t>
            </a:r>
          </a:p>
        </p:txBody>
      </p:sp>
      <p:grpSp>
        <p:nvGrpSpPr>
          <p:cNvPr id="12" name="Group 11"/>
          <p:cNvGrpSpPr/>
          <p:nvPr/>
        </p:nvGrpSpPr>
        <p:grpSpPr>
          <a:xfrm>
            <a:off x="6012168" y="2636917"/>
            <a:ext cx="2406109" cy="2045841"/>
            <a:chOff x="6552535" y="1923678"/>
            <a:chExt cx="2406109" cy="2045841"/>
          </a:xfrm>
        </p:grpSpPr>
        <p:grpSp>
          <p:nvGrpSpPr>
            <p:cNvPr id="13" name="Group 12"/>
            <p:cNvGrpSpPr/>
            <p:nvPr/>
          </p:nvGrpSpPr>
          <p:grpSpPr>
            <a:xfrm>
              <a:off x="6552535" y="1923678"/>
              <a:ext cx="2339945" cy="2045841"/>
              <a:chOff x="6012162" y="2067695"/>
              <a:chExt cx="2272322" cy="2045841"/>
            </a:xfrm>
          </p:grpSpPr>
          <p:pic>
            <p:nvPicPr>
              <p:cNvPr id="16" name="Picture 15" descr="colmap.png"/>
              <p:cNvPicPr>
                <a:picLocks noChangeAspect="1"/>
              </p:cNvPicPr>
              <p:nvPr/>
            </p:nvPicPr>
            <p:blipFill>
              <a:blip r:embed="rId8"/>
              <a:stretch>
                <a:fillRect/>
              </a:stretch>
            </p:blipFill>
            <p:spPr>
              <a:xfrm>
                <a:off x="6012162" y="2067695"/>
                <a:ext cx="697820" cy="1619998"/>
              </a:xfrm>
              <a:prstGeom prst="rect">
                <a:avLst/>
              </a:prstGeom>
            </p:spPr>
          </p:pic>
          <p:pic>
            <p:nvPicPr>
              <p:cNvPr id="17" name="Picture 16" descr="cond.png"/>
              <p:cNvPicPr>
                <a:picLocks noChangeAspect="1"/>
              </p:cNvPicPr>
              <p:nvPr/>
            </p:nvPicPr>
            <p:blipFill>
              <a:blip r:embed="rId9"/>
              <a:stretch>
                <a:fillRect/>
              </a:stretch>
            </p:blipFill>
            <p:spPr>
              <a:xfrm>
                <a:off x="6683660" y="2067695"/>
                <a:ext cx="1567322" cy="1619998"/>
              </a:xfrm>
              <a:prstGeom prst="rect">
                <a:avLst/>
              </a:prstGeom>
            </p:spPr>
          </p:pic>
          <p:sp>
            <p:nvSpPr>
              <p:cNvPr id="18" name="TextBox 17"/>
              <p:cNvSpPr txBox="1"/>
              <p:nvPr/>
            </p:nvSpPr>
            <p:spPr>
              <a:xfrm>
                <a:off x="6264098" y="3651871"/>
                <a:ext cx="2020386" cy="461665"/>
              </a:xfrm>
              <a:prstGeom prst="rect">
                <a:avLst/>
              </a:prstGeom>
              <a:noFill/>
            </p:spPr>
            <p:txBody>
              <a:bodyPr wrap="square" rtlCol="0">
                <a:spAutoFit/>
              </a:bodyPr>
              <a:lstStyle/>
              <a:p>
                <a:pPr algn="ctr"/>
                <a:r>
                  <a:rPr lang="en-US" sz="1200" dirty="0">
                    <a:latin typeface="+mn-lt"/>
                  </a:rPr>
                  <a:t>Temperature distribution </a:t>
                </a:r>
              </a:p>
              <a:p>
                <a:pPr algn="ctr"/>
                <a:r>
                  <a:rPr lang="en-US" sz="1200" dirty="0">
                    <a:latin typeface="+mn-lt"/>
                  </a:rPr>
                  <a:t>in a conductor</a:t>
                </a:r>
              </a:p>
            </p:txBody>
          </p:sp>
        </p:grpSp>
        <p:sp>
          <p:nvSpPr>
            <p:cNvPr id="14" name="TextBox 13"/>
            <p:cNvSpPr txBox="1"/>
            <p:nvPr/>
          </p:nvSpPr>
          <p:spPr>
            <a:xfrm>
              <a:off x="7524328" y="2535746"/>
              <a:ext cx="498212" cy="400110"/>
            </a:xfrm>
            <a:prstGeom prst="rect">
              <a:avLst/>
            </a:prstGeom>
            <a:noFill/>
          </p:spPr>
          <p:txBody>
            <a:bodyPr wrap="none" rtlCol="0">
              <a:spAutoFit/>
            </a:bodyPr>
            <a:lstStyle/>
            <a:p>
              <a:r>
                <a:rPr lang="en-US" dirty="0">
                  <a:cs typeface="Times New Roman" pitchFamily="18" charset="0"/>
                </a:rPr>
                <a:t>M</a:t>
              </a:r>
              <a:r>
                <a:rPr lang="en-US" baseline="-25000" dirty="0">
                  <a:cs typeface="Times New Roman" pitchFamily="18" charset="0"/>
                </a:rPr>
                <a:t>1 </a:t>
              </a:r>
              <a:endParaRPr lang="en-US" dirty="0"/>
            </a:p>
          </p:txBody>
        </p:sp>
        <p:sp>
          <p:nvSpPr>
            <p:cNvPr id="15" name="TextBox 14"/>
            <p:cNvSpPr txBox="1"/>
            <p:nvPr/>
          </p:nvSpPr>
          <p:spPr>
            <a:xfrm>
              <a:off x="8460432" y="2535746"/>
              <a:ext cx="498212" cy="400110"/>
            </a:xfrm>
            <a:prstGeom prst="rect">
              <a:avLst/>
            </a:prstGeom>
            <a:noFill/>
          </p:spPr>
          <p:txBody>
            <a:bodyPr wrap="none" rtlCol="0">
              <a:spAutoFit/>
            </a:bodyPr>
            <a:lstStyle/>
            <a:p>
              <a:r>
                <a:rPr lang="en-US" dirty="0">
                  <a:cs typeface="Times New Roman" pitchFamily="18" charset="0"/>
                </a:rPr>
                <a:t>M</a:t>
              </a:r>
              <a:r>
                <a:rPr lang="en-US" baseline="-25000" dirty="0">
                  <a:cs typeface="Times New Roman" pitchFamily="18" charset="0"/>
                </a:rPr>
                <a:t>2 </a:t>
              </a:r>
              <a:endParaRPr lang="en-US" dirty="0"/>
            </a:p>
          </p:txBody>
        </p:sp>
      </p:grpSp>
    </p:spTree>
    <p:extLst>
      <p:ext uri="{BB962C8B-B14F-4D97-AF65-F5344CB8AC3E}">
        <p14:creationId xmlns:p14="http://schemas.microsoft.com/office/powerpoint/2010/main" val="193437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descr="1179-full.png"/>
          <p:cNvPicPr>
            <a:picLocks noChangeAspect="1"/>
          </p:cNvPicPr>
          <p:nvPr/>
        </p:nvPicPr>
        <p:blipFill>
          <a:blip r:embed="rId3"/>
          <a:stretch>
            <a:fillRect/>
          </a:stretch>
        </p:blipFill>
        <p:spPr bwMode="auto">
          <a:xfrm>
            <a:off x="1320800" y="2122016"/>
            <a:ext cx="3251200" cy="3251200"/>
          </a:xfrm>
          <a:prstGeom prst="rect">
            <a:avLst/>
          </a:prstGeom>
          <a:noFill/>
          <a:ln w="9525">
            <a:noFill/>
            <a:miter lim="800000"/>
            <a:headEnd/>
            <a:tailEnd/>
          </a:ln>
          <a:effectLst>
            <a:outerShdw blurRad="63500" dist="38099" dir="2700000" algn="ctr" rotWithShape="0">
              <a:srgbClr val="FFFFFF">
                <a:alpha val="74998"/>
              </a:srgbClr>
            </a:outerShdw>
          </a:effectLst>
        </p:spPr>
      </p:pic>
      <p:sp>
        <p:nvSpPr>
          <p:cNvPr id="2" name="Title 1"/>
          <p:cNvSpPr>
            <a:spLocks noGrp="1"/>
          </p:cNvSpPr>
          <p:nvPr>
            <p:ph type="title"/>
          </p:nvPr>
        </p:nvSpPr>
        <p:spPr>
          <a:xfrm>
            <a:off x="251520" y="609600"/>
            <a:ext cx="7772400" cy="1143000"/>
          </a:xfrm>
        </p:spPr>
        <p:txBody>
          <a:bodyPr/>
          <a:lstStyle/>
          <a:p>
            <a:r>
              <a:rPr lang="en-IN" dirty="0"/>
              <a:t>1: Symmetry-aware volume rendering</a:t>
            </a:r>
            <a:endParaRPr lang="en-US" dirty="0"/>
          </a:p>
        </p:txBody>
      </p:sp>
      <p:pic>
        <p:nvPicPr>
          <p:cNvPr id="4" name="Content Placeholder 3" descr="results.png"/>
          <p:cNvPicPr>
            <a:picLocks noGrp="1" noChangeAspect="1"/>
          </p:cNvPicPr>
          <p:nvPr>
            <p:ph idx="1"/>
          </p:nvPr>
        </p:nvPicPr>
        <p:blipFill>
          <a:blip r:embed="rId4" cstate="print"/>
          <a:srcRect l="-7753" r="-7753"/>
          <a:stretch>
            <a:fillRect/>
          </a:stretch>
        </p:blipFill>
        <p:spPr/>
      </p:pic>
      <p:grpSp>
        <p:nvGrpSpPr>
          <p:cNvPr id="9" name="Group 8"/>
          <p:cNvGrpSpPr/>
          <p:nvPr/>
        </p:nvGrpSpPr>
        <p:grpSpPr>
          <a:xfrm>
            <a:off x="1200348" y="6019822"/>
            <a:ext cx="6972052" cy="276999"/>
            <a:chOff x="1200348" y="6019806"/>
            <a:chExt cx="6972052" cy="276999"/>
          </a:xfrm>
        </p:grpSpPr>
        <p:sp>
          <p:nvSpPr>
            <p:cNvPr id="5" name="TextBox 4"/>
            <p:cNvSpPr txBox="1"/>
            <p:nvPr/>
          </p:nvSpPr>
          <p:spPr>
            <a:xfrm>
              <a:off x="1200348" y="6019806"/>
              <a:ext cx="1295400" cy="276999"/>
            </a:xfrm>
            <a:prstGeom prst="rect">
              <a:avLst/>
            </a:prstGeom>
            <a:noFill/>
          </p:spPr>
          <p:txBody>
            <a:bodyPr wrap="square" rtlCol="0">
              <a:spAutoFit/>
            </a:bodyPr>
            <a:lstStyle/>
            <a:p>
              <a:r>
                <a:rPr lang="en-US" sz="1200" dirty="0">
                  <a:latin typeface="+mn-lt"/>
                </a:rPr>
                <a:t>Adenovirus</a:t>
              </a:r>
            </a:p>
          </p:txBody>
        </p:sp>
        <p:sp>
          <p:nvSpPr>
            <p:cNvPr id="6" name="TextBox 5"/>
            <p:cNvSpPr txBox="1"/>
            <p:nvPr/>
          </p:nvSpPr>
          <p:spPr>
            <a:xfrm>
              <a:off x="2339752" y="6019806"/>
              <a:ext cx="1981200" cy="276999"/>
            </a:xfrm>
            <a:prstGeom prst="rect">
              <a:avLst/>
            </a:prstGeom>
            <a:noFill/>
          </p:spPr>
          <p:txBody>
            <a:bodyPr wrap="square" rtlCol="0">
              <a:spAutoFit/>
            </a:bodyPr>
            <a:lstStyle/>
            <a:p>
              <a:r>
                <a:rPr lang="en-US" sz="1200" dirty="0" err="1">
                  <a:latin typeface="+mn-lt"/>
                </a:rPr>
                <a:t>Ribonucleoprotein</a:t>
              </a:r>
              <a:endParaRPr lang="en-US" sz="1200" dirty="0">
                <a:latin typeface="+mn-lt"/>
              </a:endParaRPr>
            </a:p>
          </p:txBody>
        </p:sp>
        <p:sp>
          <p:nvSpPr>
            <p:cNvPr id="7" name="TextBox 6"/>
            <p:cNvSpPr txBox="1"/>
            <p:nvPr/>
          </p:nvSpPr>
          <p:spPr>
            <a:xfrm>
              <a:off x="3923928" y="6019806"/>
              <a:ext cx="1600200" cy="276999"/>
            </a:xfrm>
            <a:prstGeom prst="rect">
              <a:avLst/>
            </a:prstGeom>
            <a:noFill/>
          </p:spPr>
          <p:txBody>
            <a:bodyPr wrap="square" rtlCol="0">
              <a:spAutoFit/>
            </a:bodyPr>
            <a:lstStyle/>
            <a:p>
              <a:r>
                <a:rPr lang="en-US" sz="1200" dirty="0" err="1">
                  <a:latin typeface="+mn-lt"/>
                </a:rPr>
                <a:t>Bacteriophage</a:t>
              </a:r>
              <a:endParaRPr lang="en-US" sz="1200" dirty="0">
                <a:latin typeface="+mn-lt"/>
              </a:endParaRPr>
            </a:p>
          </p:txBody>
        </p:sp>
        <p:sp>
          <p:nvSpPr>
            <p:cNvPr id="8" name="TextBox 7"/>
            <p:cNvSpPr txBox="1"/>
            <p:nvPr/>
          </p:nvSpPr>
          <p:spPr>
            <a:xfrm>
              <a:off x="5508104" y="6019806"/>
              <a:ext cx="990600" cy="276999"/>
            </a:xfrm>
            <a:prstGeom prst="rect">
              <a:avLst/>
            </a:prstGeom>
            <a:noFill/>
          </p:spPr>
          <p:txBody>
            <a:bodyPr wrap="square" rtlCol="0">
              <a:spAutoFit/>
            </a:bodyPr>
            <a:lstStyle/>
            <a:p>
              <a:r>
                <a:rPr lang="en-US" sz="1200" dirty="0">
                  <a:latin typeface="+mn-lt"/>
                </a:rPr>
                <a:t>Flagella</a:t>
              </a:r>
            </a:p>
          </p:txBody>
        </p:sp>
        <p:sp>
          <p:nvSpPr>
            <p:cNvPr id="10" name="TextBox 9"/>
            <p:cNvSpPr txBox="1"/>
            <p:nvPr/>
          </p:nvSpPr>
          <p:spPr>
            <a:xfrm>
              <a:off x="6572200" y="6019806"/>
              <a:ext cx="1600200" cy="276999"/>
            </a:xfrm>
            <a:prstGeom prst="rect">
              <a:avLst/>
            </a:prstGeom>
            <a:noFill/>
          </p:spPr>
          <p:txBody>
            <a:bodyPr wrap="square" rtlCol="0">
              <a:spAutoFit/>
            </a:bodyPr>
            <a:lstStyle/>
            <a:p>
              <a:r>
                <a:rPr lang="en-US" sz="1200" dirty="0" err="1">
                  <a:latin typeface="+mn-lt"/>
                </a:rPr>
                <a:t>Bacteriophage</a:t>
              </a:r>
              <a:endParaRPr lang="en-US" sz="1200" dirty="0">
                <a:latin typeface="+mn-lt"/>
              </a:endParaRPr>
            </a:p>
          </p:txBody>
        </p:sp>
      </p:grpSp>
      <p:sp>
        <p:nvSpPr>
          <p:cNvPr id="3" name="Date Placeholder 2"/>
          <p:cNvSpPr>
            <a:spLocks noGrp="1"/>
          </p:cNvSpPr>
          <p:nvPr>
            <p:ph type="dt" sz="half" idx="10"/>
          </p:nvPr>
        </p:nvSpPr>
        <p:spPr/>
        <p:txBody>
          <a:bodyPr/>
          <a:lstStyle/>
          <a:p>
            <a:pPr>
              <a:defRPr/>
            </a:pPr>
            <a:r>
              <a:rPr lang="en-IN"/>
              <a:t>Vijay Natarajan</a:t>
            </a:r>
            <a:endParaRPr lang="en-US"/>
          </a:p>
        </p:txBody>
      </p:sp>
      <p:sp>
        <p:nvSpPr>
          <p:cNvPr id="11" name="Footer Placeholder 10"/>
          <p:cNvSpPr>
            <a:spLocks noGrp="1"/>
          </p:cNvSpPr>
          <p:nvPr>
            <p:ph type="ftr" sz="quarter" idx="11"/>
          </p:nvPr>
        </p:nvSpPr>
        <p:spPr/>
        <p:txBody>
          <a:bodyPr/>
          <a:lstStyle/>
          <a:p>
            <a:pPr>
              <a:defRPr/>
            </a:pPr>
            <a:r>
              <a:rPr lang="ro-RO"/>
              <a:t>ACM Summer School 2019 : Reeb Graphs and Applications</a:t>
            </a:r>
            <a:endParaRPr lang="en-US"/>
          </a:p>
        </p:txBody>
      </p:sp>
      <p:sp>
        <p:nvSpPr>
          <p:cNvPr id="12" name="Slide Number Placeholder 11"/>
          <p:cNvSpPr>
            <a:spLocks noGrp="1"/>
          </p:cNvSpPr>
          <p:nvPr>
            <p:ph type="sldNum" sz="quarter" idx="12"/>
          </p:nvPr>
        </p:nvSpPr>
        <p:spPr/>
        <p:txBody>
          <a:bodyPr/>
          <a:lstStyle/>
          <a:p>
            <a:pPr>
              <a:defRPr/>
            </a:pPr>
            <a:fld id="{587F5C1B-BC4D-2549-8E8D-AAD6088CAA6C}" type="slidenum">
              <a:rPr lang="en-US" smtClean="0"/>
              <a:pPr>
                <a:defRPr/>
              </a:pPr>
              <a:t>67</a:t>
            </a:fld>
            <a:endParaRPr lang="en-US"/>
          </a:p>
        </p:txBody>
      </p:sp>
      <p:pic>
        <p:nvPicPr>
          <p:cNvPr id="17" name="Picture 16" descr="1179-sym.png"/>
          <p:cNvPicPr>
            <a:picLocks noChangeAspect="1"/>
          </p:cNvPicPr>
          <p:nvPr/>
        </p:nvPicPr>
        <p:blipFill>
          <a:blip r:embed="rId5"/>
          <a:stretch>
            <a:fillRect/>
          </a:stretch>
        </p:blipFill>
        <p:spPr>
          <a:xfrm>
            <a:off x="5065216" y="2122016"/>
            <a:ext cx="3251200" cy="3251200"/>
          </a:xfrm>
          <a:prstGeom prst="rect">
            <a:avLst/>
          </a:prstGeom>
        </p:spPr>
      </p:pic>
    </p:spTree>
    <p:extLst>
      <p:ext uri="{BB962C8B-B14F-4D97-AF65-F5344CB8AC3E}">
        <p14:creationId xmlns:p14="http://schemas.microsoft.com/office/powerpoint/2010/main" val="274629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4"/>
          <p:cNvSpPr>
            <a:spLocks noGrp="1"/>
          </p:cNvSpPr>
          <p:nvPr>
            <p:ph type="title"/>
          </p:nvPr>
        </p:nvSpPr>
        <p:spPr>
          <a:xfrm>
            <a:off x="179512" y="609600"/>
            <a:ext cx="8568952" cy="1143000"/>
          </a:xfrm>
        </p:spPr>
        <p:txBody>
          <a:bodyPr/>
          <a:lstStyle/>
          <a:p>
            <a:r>
              <a:rPr lang="en-US" sz="4000" dirty="0">
                <a:latin typeface="Century Gothic" charset="0"/>
                <a:ea typeface="ＭＳ Ｐゴシック" charset="0"/>
              </a:rPr>
              <a:t>1: Symmetry-aware volume rendering</a:t>
            </a:r>
          </a:p>
        </p:txBody>
      </p:sp>
      <p:sp>
        <p:nvSpPr>
          <p:cNvPr id="2" name="Date Placeholder 1"/>
          <p:cNvSpPr>
            <a:spLocks noGrp="1"/>
          </p:cNvSpPr>
          <p:nvPr>
            <p:ph type="dt" sz="half" idx="10"/>
          </p:nvPr>
        </p:nvSpPr>
        <p:spPr/>
        <p:txBody>
          <a:bodyPr/>
          <a:lstStyle/>
          <a:p>
            <a:pPr>
              <a:defRPr/>
            </a:pPr>
            <a:r>
              <a:rPr lang="en-IN"/>
              <a:t>Vijay Natarajan</a:t>
            </a:r>
            <a:endParaRPr lang="en-US"/>
          </a:p>
        </p:txBody>
      </p:sp>
      <p:sp>
        <p:nvSpPr>
          <p:cNvPr id="101380" name="Footer Placeholder 2"/>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ro-RO" sz="900">
                <a:solidFill>
                  <a:srgbClr val="000000"/>
                </a:solidFill>
                <a:latin typeface="Century Gothic" charset="0"/>
                <a:cs typeface="Century Gothic" charset="0"/>
              </a:rPr>
              <a:t>ACM Summer School 2019 : Reeb Graphs and Applications</a:t>
            </a:r>
            <a:endParaRPr lang="en-US" sz="900">
              <a:solidFill>
                <a:srgbClr val="000000"/>
              </a:solidFill>
              <a:latin typeface="Century Gothic" charset="0"/>
              <a:cs typeface="Century Gothic" charset="0"/>
            </a:endParaRPr>
          </a:p>
        </p:txBody>
      </p:sp>
      <p:sp>
        <p:nvSpPr>
          <p:cNvPr id="3" name="Slide Number Placeholder 2"/>
          <p:cNvSpPr>
            <a:spLocks noGrp="1"/>
          </p:cNvSpPr>
          <p:nvPr>
            <p:ph type="sldNum" sz="quarter" idx="12"/>
          </p:nvPr>
        </p:nvSpPr>
        <p:spPr/>
        <p:txBody>
          <a:bodyPr/>
          <a:lstStyle/>
          <a:p>
            <a:pPr>
              <a:defRPr/>
            </a:pPr>
            <a:fld id="{587F5C1B-BC4D-2549-8E8D-AAD6088CAA6C}" type="slidenum">
              <a:rPr lang="en-US" smtClean="0"/>
              <a:pPr>
                <a:defRPr/>
              </a:pPr>
              <a:t>68</a:t>
            </a:fld>
            <a:endParaRPr lang="en-US"/>
          </a:p>
        </p:txBody>
      </p:sp>
      <p:pic>
        <p:nvPicPr>
          <p:cNvPr id="101382" name="Picture 5" descr="symmetry_tfdesig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84364"/>
            <a:ext cx="6413500" cy="451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ounded Rectangle 3"/>
          <p:cNvSpPr/>
          <p:nvPr/>
        </p:nvSpPr>
        <p:spPr bwMode="auto">
          <a:xfrm>
            <a:off x="5688000" y="3068960"/>
            <a:ext cx="1152128" cy="442674"/>
          </a:xfrm>
          <a:prstGeom prst="roundRect">
            <a:avLst/>
          </a:pr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74534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AEAB55-EEE7-004A-B3F4-579CCD45DE94}"/>
              </a:ext>
            </a:extLst>
          </p:cNvPr>
          <p:cNvSpPr>
            <a:spLocks noGrp="1"/>
          </p:cNvSpPr>
          <p:nvPr>
            <p:ph type="title"/>
          </p:nvPr>
        </p:nvSpPr>
        <p:spPr>
          <a:xfrm>
            <a:off x="685800" y="609600"/>
            <a:ext cx="7918648" cy="1143000"/>
          </a:xfrm>
        </p:spPr>
        <p:txBody>
          <a:bodyPr/>
          <a:lstStyle/>
          <a:p>
            <a:r>
              <a:rPr lang="en-US" sz="3600" dirty="0"/>
              <a:t>What is Topological Data Analysis?</a:t>
            </a:r>
          </a:p>
        </p:txBody>
      </p:sp>
      <p:sp>
        <p:nvSpPr>
          <p:cNvPr id="9" name="Content Placeholder 8">
            <a:extLst>
              <a:ext uri="{FF2B5EF4-FFF2-40B4-BE49-F238E27FC236}">
                <a16:creationId xmlns:a16="http://schemas.microsoft.com/office/drawing/2014/main" id="{519FA68A-D8D6-F94B-B0C3-F5C95E4C9775}"/>
              </a:ext>
            </a:extLst>
          </p:cNvPr>
          <p:cNvSpPr>
            <a:spLocks noGrp="1"/>
          </p:cNvSpPr>
          <p:nvPr>
            <p:ph idx="1"/>
          </p:nvPr>
        </p:nvSpPr>
        <p:spPr/>
        <p:txBody>
          <a:bodyPr>
            <a:normAutofit fontScale="62500" lnSpcReduction="20000"/>
          </a:bodyPr>
          <a:lstStyle/>
          <a:p>
            <a:r>
              <a:rPr lang="en-US" dirty="0"/>
              <a:t>Computational Topology: Study of algorithms for constructing, storing, measuring, and querying the topology of spaces</a:t>
            </a:r>
          </a:p>
          <a:p>
            <a:endParaRPr lang="en-US" dirty="0"/>
          </a:p>
          <a:p>
            <a:r>
              <a:rPr lang="en-US" dirty="0"/>
              <a:t>TDA: Focus on data analytics</a:t>
            </a:r>
          </a:p>
          <a:p>
            <a:r>
              <a:rPr lang="en-US" dirty="0"/>
              <a:t>Interdisciplinary field of study</a:t>
            </a:r>
          </a:p>
          <a:p>
            <a:pPr lvl="1"/>
            <a:r>
              <a:rPr lang="en-US" dirty="0">
                <a:solidFill>
                  <a:srgbClr val="0033CC"/>
                </a:solidFill>
              </a:rPr>
              <a:t>Mathematics</a:t>
            </a:r>
            <a:r>
              <a:rPr lang="en-US" dirty="0"/>
              <a:t> (algebraic topology, differential topology, Homology, Morse theory)</a:t>
            </a:r>
          </a:p>
          <a:p>
            <a:pPr lvl="1"/>
            <a:r>
              <a:rPr lang="en-US" dirty="0">
                <a:solidFill>
                  <a:srgbClr val="0033CC"/>
                </a:solidFill>
              </a:rPr>
              <a:t>Statistics</a:t>
            </a:r>
            <a:r>
              <a:rPr lang="en-US" dirty="0"/>
              <a:t> (machine learning, manifold learning)</a:t>
            </a:r>
          </a:p>
          <a:p>
            <a:pPr lvl="1"/>
            <a:r>
              <a:rPr lang="en-US" dirty="0">
                <a:solidFill>
                  <a:srgbClr val="0033CC"/>
                </a:solidFill>
              </a:rPr>
              <a:t>Computer Science </a:t>
            </a:r>
            <a:r>
              <a:rPr lang="en-US" dirty="0"/>
              <a:t>(parallel algorithms, vision, visualization)</a:t>
            </a:r>
          </a:p>
          <a:p>
            <a:endParaRPr lang="en-US" dirty="0"/>
          </a:p>
          <a:p>
            <a:r>
              <a:rPr lang="en-US" dirty="0"/>
              <a:t>Applications: sensor networks, materials science, cosmology, neuroscience, biomedicine, sports analytics …</a:t>
            </a:r>
          </a:p>
        </p:txBody>
      </p:sp>
      <p:sp>
        <p:nvSpPr>
          <p:cNvPr id="5" name="Date Placeholder 4">
            <a:extLst>
              <a:ext uri="{FF2B5EF4-FFF2-40B4-BE49-F238E27FC236}">
                <a16:creationId xmlns:a16="http://schemas.microsoft.com/office/drawing/2014/main" id="{F52F18A8-9275-B34F-9D07-96612338D6A9}"/>
              </a:ext>
            </a:extLst>
          </p:cNvPr>
          <p:cNvSpPr>
            <a:spLocks noGrp="1"/>
          </p:cNvSpPr>
          <p:nvPr>
            <p:ph type="dt" sz="half" idx="10"/>
          </p:nvPr>
        </p:nvSpPr>
        <p:spPr/>
        <p:txBody>
          <a:bodyPr/>
          <a:lstStyle/>
          <a:p>
            <a:pPr>
              <a:defRPr/>
            </a:pPr>
            <a:r>
              <a:rPr lang="en-IN"/>
              <a:t>Vijay Natarajan</a:t>
            </a:r>
            <a:endParaRPr lang="en-US"/>
          </a:p>
        </p:txBody>
      </p:sp>
      <p:sp>
        <p:nvSpPr>
          <p:cNvPr id="6" name="Footer Placeholder 5">
            <a:extLst>
              <a:ext uri="{FF2B5EF4-FFF2-40B4-BE49-F238E27FC236}">
                <a16:creationId xmlns:a16="http://schemas.microsoft.com/office/drawing/2014/main" id="{9E362408-427D-854D-8862-8B595C7713B4}"/>
              </a:ext>
            </a:extLst>
          </p:cNvPr>
          <p:cNvSpPr>
            <a:spLocks noGrp="1"/>
          </p:cNvSpPr>
          <p:nvPr>
            <p:ph type="ftr" sz="quarter" idx="11"/>
          </p:nvPr>
        </p:nvSpPr>
        <p:spPr/>
        <p:txBody>
          <a:bodyPr/>
          <a:lstStyle/>
          <a:p>
            <a:pPr>
              <a:defRPr/>
            </a:pPr>
            <a:r>
              <a:rPr lang="en-US"/>
              <a:t>ACM Summer School 2019 : Reeb Graphs and Applications</a:t>
            </a:r>
          </a:p>
        </p:txBody>
      </p:sp>
      <p:sp>
        <p:nvSpPr>
          <p:cNvPr id="7" name="Slide Number Placeholder 6">
            <a:extLst>
              <a:ext uri="{FF2B5EF4-FFF2-40B4-BE49-F238E27FC236}">
                <a16:creationId xmlns:a16="http://schemas.microsoft.com/office/drawing/2014/main" id="{2DE2483E-4440-A14E-9089-A876D03FBBBC}"/>
              </a:ext>
            </a:extLst>
          </p:cNvPr>
          <p:cNvSpPr>
            <a:spLocks noGrp="1"/>
          </p:cNvSpPr>
          <p:nvPr>
            <p:ph type="sldNum" sz="quarter" idx="12"/>
          </p:nvPr>
        </p:nvSpPr>
        <p:spPr/>
        <p:txBody>
          <a:bodyPr/>
          <a:lstStyle/>
          <a:p>
            <a:pPr>
              <a:defRPr/>
            </a:pPr>
            <a:fld id="{52C217B7-783D-894B-8D50-B5C838DE1340}" type="slidenum">
              <a:rPr lang="en-US" smtClean="0"/>
              <a:pPr>
                <a:defRPr/>
              </a:pPr>
              <a:t>6</a:t>
            </a:fld>
            <a:endParaRPr lang="en-US"/>
          </a:p>
        </p:txBody>
      </p:sp>
    </p:spTree>
    <p:extLst>
      <p:ext uri="{BB962C8B-B14F-4D97-AF65-F5344CB8AC3E}">
        <p14:creationId xmlns:p14="http://schemas.microsoft.com/office/powerpoint/2010/main" val="304314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4240" y="609600"/>
            <a:ext cx="8458200" cy="1143000"/>
          </a:xfrm>
        </p:spPr>
        <p:txBody>
          <a:bodyPr/>
          <a:lstStyle/>
          <a:p>
            <a:r>
              <a:rPr lang="en-IN" dirty="0"/>
              <a:t>2: Linked Selection and Editing</a:t>
            </a:r>
            <a:endParaRPr lang="en-US" dirty="0"/>
          </a:p>
        </p:txBody>
      </p:sp>
      <p:sp>
        <p:nvSpPr>
          <p:cNvPr id="3" name=" 2"/>
          <p:cNvSpPr txBox="1">
            <a:spLocks noGrp="1"/>
          </p:cNvSpPr>
          <p:nvPr>
            <p:ph idx="1"/>
          </p:nvPr>
        </p:nvSpPr>
        <p:spPr/>
        <p:txBody>
          <a:bodyPr/>
          <a:lstStyle>
            <a:defPPr marL="432000" lvl="0" indent="-324000">
              <a:spcBef>
                <a:spcPts val="0"/>
              </a:spcBef>
              <a:spcAft>
                <a:spcPts val="1417"/>
              </a:spcAft>
              <a:buSzPct val="45000"/>
              <a:buFont typeface="StarSymbol"/>
              <a:buNone/>
              <a:defRPr lang="en-IN" sz="3200" b="0" i="0" u="none" strike="noStrike" kern="1200">
                <a:ln>
                  <a:noFill/>
                </a:ln>
                <a:latin typeface="Liberation Sans" pitchFamily="18"/>
                <a:ea typeface="Droid Sans Fallback" pitchFamily="2"/>
                <a:cs typeface="FreeSans" pitchFamily="2"/>
              </a:defRPr>
            </a:defPPr>
            <a:lvl1pPr marL="432000" lvl="0" indent="-324000">
              <a:spcBef>
                <a:spcPts val="0"/>
              </a:spcBef>
              <a:spcAft>
                <a:spcPts val="1417"/>
              </a:spcAft>
              <a:buSzPct val="45000"/>
              <a:buFont typeface="StarSymbol"/>
              <a:buChar char="●"/>
              <a:defRPr lang="en-IN" sz="3200" b="0" i="0" u="none" strike="noStrike" kern="1200">
                <a:ln>
                  <a:noFill/>
                </a:ln>
                <a:latin typeface="Liberation Sans" pitchFamily="18"/>
                <a:ea typeface="Droid Sans Fallback" pitchFamily="2"/>
                <a:cs typeface="FreeSans" pitchFamily="2"/>
              </a:defRPr>
            </a:lvl1pPr>
            <a:lvl2pPr marL="864000" lvl="1" indent="-324000">
              <a:spcBef>
                <a:spcPts val="0"/>
              </a:spcBef>
              <a:spcAft>
                <a:spcPts val="1134"/>
              </a:spcAft>
              <a:buSzPct val="75000"/>
              <a:buFont typeface="StarSymbol"/>
              <a:buChar char="–"/>
              <a:defRPr lang="en-IN" sz="2800" b="0" i="0" u="none" strike="noStrike" kern="1200">
                <a:ln>
                  <a:noFill/>
                </a:ln>
                <a:latin typeface="Liberation Sans" pitchFamily="18"/>
                <a:ea typeface="Droid Sans Fallback" pitchFamily="2"/>
                <a:cs typeface="FreeSans" pitchFamily="2"/>
              </a:defRPr>
            </a:lvl2pPr>
            <a:lvl3pPr marL="1295999" lvl="2" indent="-288000">
              <a:spcBef>
                <a:spcPts val="0"/>
              </a:spcBef>
              <a:spcAft>
                <a:spcPts val="850"/>
              </a:spcAft>
              <a:buSzPct val="45000"/>
              <a:buFont typeface="StarSymbol"/>
              <a:buChar char="●"/>
              <a:defRPr lang="en-IN" sz="2400" b="0" i="0" u="none" strike="noStrike" kern="1200">
                <a:ln>
                  <a:noFill/>
                </a:ln>
                <a:latin typeface="Liberation Sans" pitchFamily="18"/>
                <a:ea typeface="Droid Sans Fallback" pitchFamily="2"/>
                <a:cs typeface="FreeSans" pitchFamily="2"/>
              </a:defRPr>
            </a:lvl3pPr>
            <a:lvl4pPr marL="1728000" lvl="3" indent="-216000">
              <a:spcBef>
                <a:spcPts val="0"/>
              </a:spcBef>
              <a:spcAft>
                <a:spcPts val="567"/>
              </a:spcAft>
              <a:buSzPct val="75000"/>
              <a:buFont typeface="StarSymbol"/>
              <a:buChar char="–"/>
              <a:defRPr lang="en-IN" sz="2000" b="0" i="0" u="none" strike="noStrike" kern="1200">
                <a:ln>
                  <a:noFill/>
                </a:ln>
                <a:latin typeface="Liberation Sans" pitchFamily="18"/>
                <a:ea typeface="Droid Sans Fallback" pitchFamily="2"/>
                <a:cs typeface="FreeSans" pitchFamily="2"/>
              </a:defRPr>
            </a:lvl4pPr>
            <a:lvl5pPr marL="2160000" lvl="4"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5pPr>
            <a:lvl6pPr marL="2592000" lvl="5"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6pPr>
            <a:lvl7pPr marL="3024000" lvl="6"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7pPr>
            <a:lvl8pPr marL="3456000" lvl="7"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8pPr>
            <a:lvl9pPr marL="3887999" lvl="8" indent="-216000">
              <a:spcBef>
                <a:spcPts val="0"/>
              </a:spcBef>
              <a:spcAft>
                <a:spcPts val="283"/>
              </a:spcAft>
              <a:buSzPct val="45000"/>
              <a:buFont typeface="StarSymbol"/>
              <a:buChar char="●"/>
              <a:defRPr lang="en-IN" sz="2000" b="0" i="0" u="none" strike="noStrike" kern="1200">
                <a:ln>
                  <a:noFill/>
                </a:ln>
                <a:latin typeface="Liberation Sans" pitchFamily="18"/>
                <a:ea typeface="Droid Sans Fallback" pitchFamily="2"/>
                <a:cs typeface="FreeSans" pitchFamily="2"/>
              </a:defRPr>
            </a:lvl9pPr>
          </a:lstStyle>
          <a:p>
            <a:pPr lvl="0">
              <a:buSzPct val="100000"/>
              <a:buFont typeface="Calibri" pitchFamily="34" charset="0"/>
              <a:buChar char="•"/>
            </a:pPr>
            <a:r>
              <a:rPr lang="en-IN" sz="2800" dirty="0">
                <a:solidFill>
                  <a:schemeClr val="tx1"/>
                </a:solidFill>
                <a:latin typeface="+mj-lt"/>
              </a:rPr>
              <a:t>Symmetric regions linked together</a:t>
            </a:r>
          </a:p>
          <a:p>
            <a:pPr lvl="0">
              <a:buSzPct val="100000"/>
              <a:buFont typeface="Calibri" pitchFamily="34" charset="0"/>
              <a:buChar char="•"/>
            </a:pPr>
            <a:r>
              <a:rPr lang="en-IN" sz="2800" dirty="0">
                <a:solidFill>
                  <a:schemeClr val="tx1"/>
                </a:solidFill>
                <a:latin typeface="+mj-lt"/>
              </a:rPr>
              <a:t>Edit blue region (peeling, slicing, blurring)</a:t>
            </a:r>
          </a:p>
          <a:p>
            <a:pPr lvl="0">
              <a:buSzPct val="100000"/>
              <a:buFont typeface="Calibri" pitchFamily="34" charset="0"/>
              <a:buChar char="•"/>
            </a:pPr>
            <a:r>
              <a:rPr lang="en-IN" sz="2800" dirty="0">
                <a:solidFill>
                  <a:schemeClr val="tx1"/>
                </a:solidFill>
                <a:latin typeface="+mj-lt"/>
              </a:rPr>
              <a:t>Linked regions automatically edited</a:t>
            </a:r>
          </a:p>
        </p:txBody>
      </p:sp>
      <p:pic>
        <p:nvPicPr>
          <p:cNvPr id="9" name="Picture 8" descr="peel1.png"/>
          <p:cNvPicPr>
            <a:picLocks noChangeAspect="1"/>
          </p:cNvPicPr>
          <p:nvPr/>
        </p:nvPicPr>
        <p:blipFill>
          <a:blip r:embed="rId3" cstate="print"/>
          <a:stretch>
            <a:fillRect/>
          </a:stretch>
        </p:blipFill>
        <p:spPr>
          <a:xfrm>
            <a:off x="1371600" y="3854544"/>
            <a:ext cx="1950720" cy="1950720"/>
          </a:xfrm>
          <a:prstGeom prst="rect">
            <a:avLst/>
          </a:prstGeom>
        </p:spPr>
      </p:pic>
      <p:pic>
        <p:nvPicPr>
          <p:cNvPr id="10" name="Picture 9" descr="peel2.png"/>
          <p:cNvPicPr>
            <a:picLocks noChangeAspect="1"/>
          </p:cNvPicPr>
          <p:nvPr/>
        </p:nvPicPr>
        <p:blipFill>
          <a:blip r:embed="rId4" cstate="print"/>
          <a:stretch>
            <a:fillRect/>
          </a:stretch>
        </p:blipFill>
        <p:spPr>
          <a:xfrm>
            <a:off x="3581400" y="3854544"/>
            <a:ext cx="1950720" cy="1950720"/>
          </a:xfrm>
          <a:prstGeom prst="rect">
            <a:avLst/>
          </a:prstGeom>
        </p:spPr>
      </p:pic>
      <p:pic>
        <p:nvPicPr>
          <p:cNvPr id="11" name="Picture 10" descr="peel3.png"/>
          <p:cNvPicPr>
            <a:picLocks noChangeAspect="1"/>
          </p:cNvPicPr>
          <p:nvPr/>
        </p:nvPicPr>
        <p:blipFill>
          <a:blip r:embed="rId5" cstate="print"/>
          <a:stretch>
            <a:fillRect/>
          </a:stretch>
        </p:blipFill>
        <p:spPr>
          <a:xfrm>
            <a:off x="5770880" y="3846924"/>
            <a:ext cx="1950720" cy="1950720"/>
          </a:xfrm>
          <a:prstGeom prst="rect">
            <a:avLst/>
          </a:prstGeom>
        </p:spPr>
      </p:pic>
      <p:sp>
        <p:nvSpPr>
          <p:cNvPr id="4" name="Date Placeholder 3"/>
          <p:cNvSpPr>
            <a:spLocks noGrp="1"/>
          </p:cNvSpPr>
          <p:nvPr>
            <p:ph type="dt" sz="half" idx="10"/>
          </p:nvPr>
        </p:nvSpPr>
        <p:spPr/>
        <p:txBody>
          <a:bodyPr/>
          <a:lstStyle/>
          <a:p>
            <a:pPr>
              <a:defRPr/>
            </a:pPr>
            <a:r>
              <a:rPr lang="en-IN"/>
              <a:t>Vijay Natarajan</a:t>
            </a:r>
            <a:endParaRPr lang="en-US"/>
          </a:p>
        </p:txBody>
      </p:sp>
      <p:sp>
        <p:nvSpPr>
          <p:cNvPr id="5" name="Footer Placeholder 4"/>
          <p:cNvSpPr>
            <a:spLocks noGrp="1"/>
          </p:cNvSpPr>
          <p:nvPr>
            <p:ph type="ftr" sz="quarter" idx="11"/>
          </p:nvPr>
        </p:nvSpPr>
        <p:spPr/>
        <p:txBody>
          <a:bodyPr/>
          <a:lstStyle/>
          <a:p>
            <a:pPr>
              <a:defRPr/>
            </a:pPr>
            <a:r>
              <a:rPr lang="ro-RO"/>
              <a:t>ACM Summer School 2019 : Reeb Graphs and Applications</a:t>
            </a:r>
            <a:endParaRPr lang="en-US"/>
          </a:p>
        </p:txBody>
      </p:sp>
      <p:sp>
        <p:nvSpPr>
          <p:cNvPr id="6" name="Slide Number Placeholder 5"/>
          <p:cNvSpPr>
            <a:spLocks noGrp="1"/>
          </p:cNvSpPr>
          <p:nvPr>
            <p:ph type="sldNum" sz="quarter" idx="12"/>
          </p:nvPr>
        </p:nvSpPr>
        <p:spPr/>
        <p:txBody>
          <a:bodyPr/>
          <a:lstStyle/>
          <a:p>
            <a:pPr>
              <a:defRPr/>
            </a:pPr>
            <a:fld id="{587F5C1B-BC4D-2549-8E8D-AAD6088CAA6C}" type="slidenum">
              <a:rPr lang="en-US" smtClean="0"/>
              <a:pPr>
                <a:defRPr/>
              </a:pPr>
              <a:t>69</a:t>
            </a:fld>
            <a:endParaRPr lang="en-US"/>
          </a:p>
        </p:txBody>
      </p:sp>
    </p:spTree>
    <p:extLst>
      <p:ext uri="{BB962C8B-B14F-4D97-AF65-F5344CB8AC3E}">
        <p14:creationId xmlns:p14="http://schemas.microsoft.com/office/powerpoint/2010/main" val="161139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Query-driven Exploration</a:t>
            </a:r>
          </a:p>
        </p:txBody>
      </p:sp>
      <p:sp>
        <p:nvSpPr>
          <p:cNvPr id="3" name="Date Placeholder 2"/>
          <p:cNvSpPr>
            <a:spLocks noGrp="1"/>
          </p:cNvSpPr>
          <p:nvPr>
            <p:ph type="dt" sz="half" idx="10"/>
          </p:nvPr>
        </p:nvSpPr>
        <p:spPr/>
        <p:txBody>
          <a:bodyPr/>
          <a:lstStyle/>
          <a:p>
            <a:pPr>
              <a:defRPr/>
            </a:pPr>
            <a:r>
              <a:rPr lang="en-IN"/>
              <a:t>Vijay Natarajan</a:t>
            </a:r>
            <a:endParaRPr lang="en-US"/>
          </a:p>
        </p:txBody>
      </p:sp>
      <p:sp>
        <p:nvSpPr>
          <p:cNvPr id="4" name="Footer Placeholder 3"/>
          <p:cNvSpPr>
            <a:spLocks noGrp="1"/>
          </p:cNvSpPr>
          <p:nvPr>
            <p:ph type="ftr" sz="quarter" idx="11"/>
          </p:nvPr>
        </p:nvSpPr>
        <p:spPr/>
        <p:txBody>
          <a:bodyPr/>
          <a:lstStyle/>
          <a:p>
            <a:pPr>
              <a:defRPr/>
            </a:pPr>
            <a:r>
              <a:rPr lang="ro-RO"/>
              <a:t>ACM Summer School 2019 : Reeb Graphs and Applications</a:t>
            </a:r>
            <a:endParaRPr lang="en-US"/>
          </a:p>
        </p:txBody>
      </p:sp>
      <p:sp>
        <p:nvSpPr>
          <p:cNvPr id="5" name="Slide Number Placeholder 4"/>
          <p:cNvSpPr>
            <a:spLocks noGrp="1"/>
          </p:cNvSpPr>
          <p:nvPr>
            <p:ph type="sldNum" sz="quarter" idx="12"/>
          </p:nvPr>
        </p:nvSpPr>
        <p:spPr/>
        <p:txBody>
          <a:bodyPr/>
          <a:lstStyle/>
          <a:p>
            <a:pPr>
              <a:defRPr/>
            </a:pPr>
            <a:fld id="{57A18CA1-2750-2448-B4B5-4DA9CF251EE2}" type="slidenum">
              <a:rPr lang="en-US" smtClean="0"/>
              <a:pPr>
                <a:defRPr/>
              </a:pPr>
              <a:t>70</a:t>
            </a:fld>
            <a:endParaRPr lang="en-US"/>
          </a:p>
        </p:txBody>
      </p:sp>
      <p:sp>
        <p:nvSpPr>
          <p:cNvPr id="7" name="Content Placeholder 6"/>
          <p:cNvSpPr txBox="1">
            <a:spLocks/>
          </p:cNvSpPr>
          <p:nvPr/>
        </p:nvSpPr>
        <p:spPr>
          <a:xfrm>
            <a:off x="755576" y="1988841"/>
            <a:ext cx="7772400" cy="65380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charset="2"/>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charset="2"/>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dirty="0"/>
              <a:t>Find and track features over time</a:t>
            </a:r>
          </a:p>
        </p:txBody>
      </p:sp>
      <p:pic>
        <p:nvPicPr>
          <p:cNvPr id="8" name="Picture 4" descr="H:\thesis\figures\isa24.png"/>
          <p:cNvPicPr>
            <a:picLocks noChangeAspect="1" noChangeArrowheads="1"/>
          </p:cNvPicPr>
          <p:nvPr/>
        </p:nvPicPr>
        <p:blipFill>
          <a:blip r:embed="rId3" cstate="print"/>
          <a:srcRect/>
          <a:stretch>
            <a:fillRect/>
          </a:stretch>
        </p:blipFill>
        <p:spPr bwMode="auto">
          <a:xfrm>
            <a:off x="5433872" y="3167287"/>
            <a:ext cx="1334355" cy="1080000"/>
          </a:xfrm>
          <a:prstGeom prst="rect">
            <a:avLst/>
          </a:prstGeom>
          <a:noFill/>
        </p:spPr>
      </p:pic>
      <p:pic>
        <p:nvPicPr>
          <p:cNvPr id="9" name="Picture 7" descr="H:\thesis\figures\isabel36.png"/>
          <p:cNvPicPr>
            <a:picLocks noChangeAspect="1" noChangeArrowheads="1"/>
          </p:cNvPicPr>
          <p:nvPr/>
        </p:nvPicPr>
        <p:blipFill>
          <a:blip r:embed="rId4" cstate="print"/>
          <a:srcRect/>
          <a:stretch>
            <a:fillRect/>
          </a:stretch>
        </p:blipFill>
        <p:spPr bwMode="auto">
          <a:xfrm>
            <a:off x="5433864" y="4247411"/>
            <a:ext cx="1440000" cy="1101375"/>
          </a:xfrm>
          <a:prstGeom prst="rect">
            <a:avLst/>
          </a:prstGeom>
          <a:noFill/>
        </p:spPr>
      </p:pic>
      <p:pic>
        <p:nvPicPr>
          <p:cNvPr id="10" name="Picture 8" descr="H:\thesis\figures\isabel48.png"/>
          <p:cNvPicPr>
            <a:picLocks noChangeAspect="1" noChangeArrowheads="1"/>
          </p:cNvPicPr>
          <p:nvPr/>
        </p:nvPicPr>
        <p:blipFill>
          <a:blip r:embed="rId5" cstate="print"/>
          <a:srcRect/>
          <a:stretch>
            <a:fillRect/>
          </a:stretch>
        </p:blipFill>
        <p:spPr bwMode="auto">
          <a:xfrm>
            <a:off x="6874024" y="4247411"/>
            <a:ext cx="1440000" cy="1101375"/>
          </a:xfrm>
          <a:prstGeom prst="rect">
            <a:avLst/>
          </a:prstGeom>
          <a:noFill/>
        </p:spPr>
      </p:pic>
      <p:pic>
        <p:nvPicPr>
          <p:cNvPr id="11" name="Picture 9" descr="H:\thesis\figures\isabel12.png"/>
          <p:cNvPicPr>
            <a:picLocks noChangeAspect="1" noChangeArrowheads="1"/>
          </p:cNvPicPr>
          <p:nvPr/>
        </p:nvPicPr>
        <p:blipFill>
          <a:blip r:embed="rId6" cstate="print"/>
          <a:srcRect/>
          <a:stretch>
            <a:fillRect/>
          </a:stretch>
        </p:blipFill>
        <p:spPr bwMode="auto">
          <a:xfrm>
            <a:off x="2553552" y="4247405"/>
            <a:ext cx="1412055" cy="1080000"/>
          </a:xfrm>
          <a:prstGeom prst="rect">
            <a:avLst/>
          </a:prstGeom>
          <a:noFill/>
        </p:spPr>
      </p:pic>
      <p:pic>
        <p:nvPicPr>
          <p:cNvPr id="12" name="Picture 10" descr="H:\thesis\figures\isabel24.png"/>
          <p:cNvPicPr>
            <a:picLocks noChangeAspect="1" noChangeArrowheads="1"/>
          </p:cNvPicPr>
          <p:nvPr/>
        </p:nvPicPr>
        <p:blipFill>
          <a:blip r:embed="rId7" cstate="print"/>
          <a:srcRect/>
          <a:stretch>
            <a:fillRect/>
          </a:stretch>
        </p:blipFill>
        <p:spPr bwMode="auto">
          <a:xfrm>
            <a:off x="3993704" y="4247407"/>
            <a:ext cx="1440000" cy="1101376"/>
          </a:xfrm>
          <a:prstGeom prst="rect">
            <a:avLst/>
          </a:prstGeom>
          <a:noFill/>
        </p:spPr>
      </p:pic>
      <p:pic>
        <p:nvPicPr>
          <p:cNvPr id="13" name="Picture 2" descr="H:\thesis\figures\isa48.png"/>
          <p:cNvPicPr>
            <a:picLocks noChangeAspect="1" noChangeArrowheads="1"/>
          </p:cNvPicPr>
          <p:nvPr/>
        </p:nvPicPr>
        <p:blipFill>
          <a:blip r:embed="rId8" cstate="print"/>
          <a:srcRect/>
          <a:stretch>
            <a:fillRect/>
          </a:stretch>
        </p:blipFill>
        <p:spPr bwMode="auto">
          <a:xfrm>
            <a:off x="6802024" y="3167287"/>
            <a:ext cx="1334355" cy="1080000"/>
          </a:xfrm>
          <a:prstGeom prst="rect">
            <a:avLst/>
          </a:prstGeom>
          <a:noFill/>
        </p:spPr>
      </p:pic>
      <p:pic>
        <p:nvPicPr>
          <p:cNvPr id="14" name="Picture 3" descr="H:\thesis\figures\isa12.png"/>
          <p:cNvPicPr>
            <a:picLocks noChangeAspect="1" noChangeArrowheads="1"/>
          </p:cNvPicPr>
          <p:nvPr/>
        </p:nvPicPr>
        <p:blipFill>
          <a:blip r:embed="rId9" cstate="print"/>
          <a:srcRect/>
          <a:stretch>
            <a:fillRect/>
          </a:stretch>
        </p:blipFill>
        <p:spPr bwMode="auto">
          <a:xfrm>
            <a:off x="3993712" y="3167287"/>
            <a:ext cx="1334355" cy="1080000"/>
          </a:xfrm>
          <a:prstGeom prst="rect">
            <a:avLst/>
          </a:prstGeom>
          <a:noFill/>
        </p:spPr>
      </p:pic>
      <p:pic>
        <p:nvPicPr>
          <p:cNvPr id="15" name="Picture 5" descr="H:\thesis\figures\isa36.png"/>
          <p:cNvPicPr>
            <a:picLocks noChangeAspect="1" noChangeArrowheads="1"/>
          </p:cNvPicPr>
          <p:nvPr/>
        </p:nvPicPr>
        <p:blipFill>
          <a:blip r:embed="rId10" cstate="print"/>
          <a:srcRect/>
          <a:stretch>
            <a:fillRect/>
          </a:stretch>
        </p:blipFill>
        <p:spPr bwMode="auto">
          <a:xfrm>
            <a:off x="2553552" y="3167287"/>
            <a:ext cx="1334355" cy="1080000"/>
          </a:xfrm>
          <a:prstGeom prst="rect">
            <a:avLst/>
          </a:prstGeom>
          <a:noFill/>
        </p:spPr>
      </p:pic>
      <p:sp>
        <p:nvSpPr>
          <p:cNvPr id="16" name="TextBox 15"/>
          <p:cNvSpPr txBox="1"/>
          <p:nvPr/>
        </p:nvSpPr>
        <p:spPr>
          <a:xfrm>
            <a:off x="4246109" y="5399540"/>
            <a:ext cx="2339891" cy="307777"/>
          </a:xfrm>
          <a:prstGeom prst="rect">
            <a:avLst/>
          </a:prstGeom>
          <a:noFill/>
        </p:spPr>
        <p:txBody>
          <a:bodyPr wrap="none" rtlCol="0">
            <a:spAutoFit/>
          </a:bodyPr>
          <a:lstStyle/>
          <a:p>
            <a:r>
              <a:rPr lang="en-US" sz="1400" dirty="0">
                <a:latin typeface="+mn-lt"/>
              </a:rPr>
              <a:t>Tracking hurricane Isabel</a:t>
            </a:r>
          </a:p>
        </p:txBody>
      </p:sp>
      <p:grpSp>
        <p:nvGrpSpPr>
          <p:cNvPr id="17" name="Group 16"/>
          <p:cNvGrpSpPr/>
          <p:nvPr/>
        </p:nvGrpSpPr>
        <p:grpSpPr>
          <a:xfrm>
            <a:off x="393308" y="3167287"/>
            <a:ext cx="1995458" cy="2467436"/>
            <a:chOff x="251520" y="2211710"/>
            <a:chExt cx="1995458" cy="2467436"/>
          </a:xfrm>
        </p:grpSpPr>
        <p:pic>
          <p:nvPicPr>
            <p:cNvPr id="18" name="Picture 4" descr="H:\thesis\figures\isa1.png"/>
            <p:cNvPicPr>
              <a:picLocks noChangeAspect="1" noChangeArrowheads="1"/>
            </p:cNvPicPr>
            <p:nvPr/>
          </p:nvPicPr>
          <p:blipFill>
            <a:blip r:embed="rId11" cstate="print"/>
            <a:srcRect/>
            <a:stretch>
              <a:fillRect/>
            </a:stretch>
          </p:blipFill>
          <p:spPr bwMode="auto">
            <a:xfrm>
              <a:off x="467544" y="2211710"/>
              <a:ext cx="1334358" cy="1080000"/>
            </a:xfrm>
            <a:prstGeom prst="rect">
              <a:avLst/>
            </a:prstGeom>
            <a:noFill/>
          </p:spPr>
        </p:pic>
        <p:pic>
          <p:nvPicPr>
            <p:cNvPr id="19" name="Picture 6" descr="H:\thesis\figures\gaus.png"/>
            <p:cNvPicPr>
              <a:picLocks noChangeAspect="1" noChangeArrowheads="1"/>
            </p:cNvPicPr>
            <p:nvPr/>
          </p:nvPicPr>
          <p:blipFill>
            <a:blip r:embed="rId12" cstate="print"/>
            <a:srcRect/>
            <a:stretch>
              <a:fillRect/>
            </a:stretch>
          </p:blipFill>
          <p:spPr bwMode="auto">
            <a:xfrm>
              <a:off x="467544" y="3147814"/>
              <a:ext cx="1334358" cy="1080000"/>
            </a:xfrm>
            <a:prstGeom prst="rect">
              <a:avLst/>
            </a:prstGeom>
            <a:noFill/>
          </p:spPr>
        </p:pic>
        <p:sp>
          <p:nvSpPr>
            <p:cNvPr id="20" name="TextBox 19"/>
            <p:cNvSpPr txBox="1"/>
            <p:nvPr/>
          </p:nvSpPr>
          <p:spPr>
            <a:xfrm>
              <a:off x="251520" y="4155926"/>
              <a:ext cx="1995458" cy="523220"/>
            </a:xfrm>
            <a:prstGeom prst="rect">
              <a:avLst/>
            </a:prstGeom>
            <a:noFill/>
          </p:spPr>
          <p:txBody>
            <a:bodyPr wrap="none" rtlCol="0">
              <a:spAutoFit/>
            </a:bodyPr>
            <a:lstStyle/>
            <a:p>
              <a:pPr algn="r"/>
              <a:r>
                <a:rPr lang="en-US" sz="1400" dirty="0">
                  <a:latin typeface="+mn-lt"/>
                </a:rPr>
                <a:t>Query : </a:t>
              </a:r>
              <a:r>
                <a:rPr lang="en-US" sz="1400" dirty="0" err="1">
                  <a:latin typeface="+mn-lt"/>
                </a:rPr>
                <a:t>isocontour</a:t>
              </a:r>
              <a:r>
                <a:rPr lang="en-US" sz="1400" dirty="0">
                  <a:latin typeface="+mn-lt"/>
                </a:rPr>
                <a:t> or </a:t>
              </a:r>
            </a:p>
            <a:p>
              <a:pPr algn="r"/>
              <a:r>
                <a:rPr lang="en-US" sz="1400" dirty="0">
                  <a:latin typeface="+mn-lt"/>
                </a:rPr>
                <a:t>analytic surface </a:t>
              </a:r>
            </a:p>
          </p:txBody>
        </p:sp>
      </p:grpSp>
      <p:cxnSp>
        <p:nvCxnSpPr>
          <p:cNvPr id="21" name="Straight Arrow Connector 20"/>
          <p:cNvCxnSpPr/>
          <p:nvPr/>
        </p:nvCxnSpPr>
        <p:spPr bwMode="auto">
          <a:xfrm>
            <a:off x="3273624" y="4103391"/>
            <a:ext cx="18722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41870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Query-driven Exploration</a:t>
            </a:r>
          </a:p>
        </p:txBody>
      </p:sp>
      <p:sp>
        <p:nvSpPr>
          <p:cNvPr id="3" name="Date Placeholder 2"/>
          <p:cNvSpPr>
            <a:spLocks noGrp="1"/>
          </p:cNvSpPr>
          <p:nvPr>
            <p:ph type="dt" sz="half" idx="10"/>
          </p:nvPr>
        </p:nvSpPr>
        <p:spPr/>
        <p:txBody>
          <a:bodyPr/>
          <a:lstStyle/>
          <a:p>
            <a:pPr>
              <a:defRPr/>
            </a:pPr>
            <a:r>
              <a:rPr lang="en-IN"/>
              <a:t>Vijay Natarajan</a:t>
            </a:r>
            <a:endParaRPr lang="en-US"/>
          </a:p>
        </p:txBody>
      </p:sp>
      <p:sp>
        <p:nvSpPr>
          <p:cNvPr id="4" name="Footer Placeholder 3"/>
          <p:cNvSpPr>
            <a:spLocks noGrp="1"/>
          </p:cNvSpPr>
          <p:nvPr>
            <p:ph type="ftr" sz="quarter" idx="11"/>
          </p:nvPr>
        </p:nvSpPr>
        <p:spPr/>
        <p:txBody>
          <a:bodyPr/>
          <a:lstStyle/>
          <a:p>
            <a:pPr>
              <a:defRPr/>
            </a:pPr>
            <a:r>
              <a:rPr lang="ro-RO"/>
              <a:t>ACM Summer School 2019 : Reeb Graphs and Applications</a:t>
            </a:r>
            <a:endParaRPr lang="en-US"/>
          </a:p>
        </p:txBody>
      </p:sp>
      <p:sp>
        <p:nvSpPr>
          <p:cNvPr id="5" name="Slide Number Placeholder 4"/>
          <p:cNvSpPr>
            <a:spLocks noGrp="1"/>
          </p:cNvSpPr>
          <p:nvPr>
            <p:ph type="sldNum" sz="quarter" idx="12"/>
          </p:nvPr>
        </p:nvSpPr>
        <p:spPr/>
        <p:txBody>
          <a:bodyPr/>
          <a:lstStyle/>
          <a:p>
            <a:pPr>
              <a:defRPr/>
            </a:pPr>
            <a:fld id="{57A18CA1-2750-2448-B4B5-4DA9CF251EE2}" type="slidenum">
              <a:rPr lang="en-US" smtClean="0"/>
              <a:pPr>
                <a:defRPr/>
              </a:pPr>
              <a:t>71</a:t>
            </a:fld>
            <a:endParaRPr lang="en-US"/>
          </a:p>
        </p:txBody>
      </p:sp>
      <p:pic>
        <p:nvPicPr>
          <p:cNvPr id="6" name="Picture 5" descr="pac18-fu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52" y="4077075"/>
            <a:ext cx="1511999" cy="723340"/>
          </a:xfrm>
          <a:prstGeom prst="rect">
            <a:avLst/>
          </a:prstGeom>
        </p:spPr>
      </p:pic>
      <p:pic>
        <p:nvPicPr>
          <p:cNvPr id="7" name="Picture 6" descr="pac18ct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84" y="3212976"/>
            <a:ext cx="974975" cy="720000"/>
          </a:xfrm>
          <a:prstGeom prst="rect">
            <a:avLst/>
          </a:prstGeom>
        </p:spPr>
      </p:pic>
      <p:pic>
        <p:nvPicPr>
          <p:cNvPr id="8" name="Picture 7" descr="pac19-sy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44" y="4077075"/>
            <a:ext cx="1511999" cy="723340"/>
          </a:xfrm>
          <a:prstGeom prst="rect">
            <a:avLst/>
          </a:prstGeom>
        </p:spPr>
      </p:pic>
      <p:pic>
        <p:nvPicPr>
          <p:cNvPr id="9" name="Picture 8" descr="pac20-sy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936" y="4077075"/>
            <a:ext cx="1511999" cy="723340"/>
          </a:xfrm>
          <a:prstGeom prst="rect">
            <a:avLst/>
          </a:prstGeom>
        </p:spPr>
      </p:pic>
      <p:pic>
        <p:nvPicPr>
          <p:cNvPr id="10" name="Picture 9" descr="pac21-sy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2128" y="4077075"/>
            <a:ext cx="1511999" cy="723340"/>
          </a:xfrm>
          <a:prstGeom prst="rect">
            <a:avLst/>
          </a:prstGeom>
        </p:spPr>
      </p:pic>
      <p:pic>
        <p:nvPicPr>
          <p:cNvPr id="11" name="Picture 10" descr="pac22-sy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0318" y="4077075"/>
            <a:ext cx="1511999" cy="723340"/>
          </a:xfrm>
          <a:prstGeom prst="rect">
            <a:avLst/>
          </a:prstGeom>
        </p:spPr>
      </p:pic>
      <p:sp>
        <p:nvSpPr>
          <p:cNvPr id="12" name="TextBox 11"/>
          <p:cNvSpPr txBox="1"/>
          <p:nvPr/>
        </p:nvSpPr>
        <p:spPr>
          <a:xfrm>
            <a:off x="2229036" y="5013181"/>
            <a:ext cx="4397896" cy="307777"/>
          </a:xfrm>
          <a:prstGeom prst="rect">
            <a:avLst/>
          </a:prstGeom>
          <a:noFill/>
        </p:spPr>
        <p:txBody>
          <a:bodyPr wrap="none" rtlCol="0">
            <a:spAutoFit/>
          </a:bodyPr>
          <a:lstStyle/>
          <a:p>
            <a:r>
              <a:rPr lang="en-US" sz="1400" dirty="0">
                <a:latin typeface="+mn-lt"/>
              </a:rPr>
              <a:t>Tracking two depressions over the pacific ocean</a:t>
            </a:r>
          </a:p>
        </p:txBody>
      </p:sp>
      <p:cxnSp>
        <p:nvCxnSpPr>
          <p:cNvPr id="13" name="Straight Arrow Connector 12"/>
          <p:cNvCxnSpPr/>
          <p:nvPr/>
        </p:nvCxnSpPr>
        <p:spPr bwMode="auto">
          <a:xfrm>
            <a:off x="2051720" y="4941168"/>
            <a:ext cx="187220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Content Placeholder 6"/>
          <p:cNvSpPr txBox="1">
            <a:spLocks/>
          </p:cNvSpPr>
          <p:nvPr/>
        </p:nvSpPr>
        <p:spPr>
          <a:xfrm>
            <a:off x="755576" y="1988841"/>
            <a:ext cx="7772400" cy="65380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charset="2"/>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charset="2"/>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dirty="0"/>
              <a:t>Find and track features over time</a:t>
            </a:r>
          </a:p>
        </p:txBody>
      </p:sp>
    </p:spTree>
    <p:extLst>
      <p:ext uri="{BB962C8B-B14F-4D97-AF65-F5344CB8AC3E}">
        <p14:creationId xmlns:p14="http://schemas.microsoft.com/office/powerpoint/2010/main" val="1176715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EMDB Symmetry Viewer </a:t>
            </a:r>
          </a:p>
        </p:txBody>
      </p:sp>
      <p:sp>
        <p:nvSpPr>
          <p:cNvPr id="3" name="Date Placeholder 2"/>
          <p:cNvSpPr>
            <a:spLocks noGrp="1"/>
          </p:cNvSpPr>
          <p:nvPr>
            <p:ph type="dt" sz="half" idx="10"/>
          </p:nvPr>
        </p:nvSpPr>
        <p:spPr/>
        <p:txBody>
          <a:bodyPr/>
          <a:lstStyle/>
          <a:p>
            <a:pPr>
              <a:defRPr/>
            </a:pPr>
            <a:r>
              <a:rPr lang="en-IN"/>
              <a:t>Vijay Natarajan</a:t>
            </a:r>
            <a:endParaRPr lang="en-US"/>
          </a:p>
        </p:txBody>
      </p:sp>
      <p:sp>
        <p:nvSpPr>
          <p:cNvPr id="4" name="Footer Placeholder 3"/>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p:cNvSpPr>
            <a:spLocks noGrp="1"/>
          </p:cNvSpPr>
          <p:nvPr>
            <p:ph type="sldNum" sz="quarter" idx="12"/>
          </p:nvPr>
        </p:nvSpPr>
        <p:spPr/>
        <p:txBody>
          <a:bodyPr/>
          <a:lstStyle/>
          <a:p>
            <a:pPr>
              <a:defRPr/>
            </a:pPr>
            <a:fld id="{57A18CA1-2750-2448-B4B5-4DA9CF251EE2}" type="slidenum">
              <a:rPr lang="en-US" smtClean="0"/>
              <a:pPr>
                <a:defRPr/>
              </a:pPr>
              <a:t>72</a:t>
            </a:fld>
            <a:endParaRPr lang="en-US"/>
          </a:p>
        </p:txBody>
      </p:sp>
      <p:pic>
        <p:nvPicPr>
          <p:cNvPr id="6" name="Picture 5">
            <a:hlinkClick r:id="rId2"/>
            <a:extLst>
              <a:ext uri="{FF2B5EF4-FFF2-40B4-BE49-F238E27FC236}">
                <a16:creationId xmlns:a16="http://schemas.microsoft.com/office/drawing/2014/main" id="{C5A13B92-5D09-6A49-8D73-2FB619B92849}"/>
              </a:ext>
            </a:extLst>
          </p:cNvPr>
          <p:cNvPicPr>
            <a:picLocks noChangeAspect="1"/>
          </p:cNvPicPr>
          <p:nvPr/>
        </p:nvPicPr>
        <p:blipFill>
          <a:blip r:embed="rId3"/>
          <a:stretch>
            <a:fillRect/>
          </a:stretch>
        </p:blipFill>
        <p:spPr>
          <a:xfrm>
            <a:off x="928800" y="1919494"/>
            <a:ext cx="7286400" cy="3240336"/>
          </a:xfrm>
          <a:prstGeom prst="rect">
            <a:avLst/>
          </a:prstGeom>
        </p:spPr>
      </p:pic>
    </p:spTree>
    <p:extLst>
      <p:ext uri="{BB962C8B-B14F-4D97-AF65-F5344CB8AC3E}">
        <p14:creationId xmlns:p14="http://schemas.microsoft.com/office/powerpoint/2010/main" val="1562348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609600"/>
            <a:ext cx="8856984" cy="1143000"/>
          </a:xfrm>
        </p:spPr>
        <p:txBody>
          <a:bodyPr/>
          <a:lstStyle/>
          <a:p>
            <a:r>
              <a:rPr lang="en-US" sz="4000" dirty="0"/>
              <a:t>4 : Periodicity in time-varying Data</a:t>
            </a:r>
          </a:p>
        </p:txBody>
      </p:sp>
      <p:sp>
        <p:nvSpPr>
          <p:cNvPr id="3" name="Date Placeholder 2"/>
          <p:cNvSpPr>
            <a:spLocks noGrp="1"/>
          </p:cNvSpPr>
          <p:nvPr>
            <p:ph type="dt" sz="half" idx="10"/>
          </p:nvPr>
        </p:nvSpPr>
        <p:spPr/>
        <p:txBody>
          <a:bodyPr/>
          <a:lstStyle/>
          <a:p>
            <a:pPr>
              <a:defRPr/>
            </a:pPr>
            <a:r>
              <a:rPr lang="en-IN"/>
              <a:t>Vijay Natarajan</a:t>
            </a:r>
            <a:endParaRPr lang="en-US"/>
          </a:p>
        </p:txBody>
      </p:sp>
      <p:sp>
        <p:nvSpPr>
          <p:cNvPr id="4" name="Footer Placeholder 3"/>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p:cNvSpPr>
            <a:spLocks noGrp="1"/>
          </p:cNvSpPr>
          <p:nvPr>
            <p:ph type="sldNum" sz="quarter" idx="12"/>
          </p:nvPr>
        </p:nvSpPr>
        <p:spPr/>
        <p:txBody>
          <a:bodyPr/>
          <a:lstStyle/>
          <a:p>
            <a:pPr>
              <a:defRPr/>
            </a:pPr>
            <a:fld id="{57A18CA1-2750-2448-B4B5-4DA9CF251EE2}" type="slidenum">
              <a:rPr lang="en-US" smtClean="0"/>
              <a:pPr>
                <a:defRPr/>
              </a:pPr>
              <a:t>73</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80" y="1866650"/>
            <a:ext cx="4640400" cy="18000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008" y="4142799"/>
            <a:ext cx="5637600" cy="1799957"/>
          </a:xfrm>
          <a:prstGeom prst="rect">
            <a:avLst/>
          </a:prstGeom>
        </p:spPr>
      </p:pic>
      <p:sp>
        <p:nvSpPr>
          <p:cNvPr id="8" name="TextBox 7"/>
          <p:cNvSpPr txBox="1"/>
          <p:nvPr/>
        </p:nvSpPr>
        <p:spPr>
          <a:xfrm>
            <a:off x="27619" y="1916832"/>
            <a:ext cx="556563" cy="400110"/>
          </a:xfrm>
          <a:prstGeom prst="rect">
            <a:avLst/>
          </a:prstGeom>
          <a:noFill/>
        </p:spPr>
        <p:txBody>
          <a:bodyPr wrap="none" rtlCol="0">
            <a:spAutoFit/>
          </a:bodyPr>
          <a:lstStyle/>
          <a:p>
            <a:r>
              <a:rPr lang="en-US" i="1" dirty="0"/>
              <a:t>t=</a:t>
            </a:r>
            <a:r>
              <a:rPr lang="en-US" dirty="0"/>
              <a:t>0</a:t>
            </a:r>
          </a:p>
        </p:txBody>
      </p:sp>
      <p:sp>
        <p:nvSpPr>
          <p:cNvPr id="9" name="TextBox 8"/>
          <p:cNvSpPr txBox="1"/>
          <p:nvPr/>
        </p:nvSpPr>
        <p:spPr>
          <a:xfrm>
            <a:off x="27619" y="2524834"/>
            <a:ext cx="684803" cy="400110"/>
          </a:xfrm>
          <a:prstGeom prst="rect">
            <a:avLst/>
          </a:prstGeom>
          <a:noFill/>
        </p:spPr>
        <p:txBody>
          <a:bodyPr wrap="none" rtlCol="0">
            <a:spAutoFit/>
          </a:bodyPr>
          <a:lstStyle/>
          <a:p>
            <a:r>
              <a:rPr lang="en-US" i="1" dirty="0"/>
              <a:t>t=</a:t>
            </a:r>
            <a:r>
              <a:rPr lang="en-US" dirty="0"/>
              <a:t>38</a:t>
            </a:r>
          </a:p>
        </p:txBody>
      </p:sp>
      <p:sp>
        <p:nvSpPr>
          <p:cNvPr id="10" name="TextBox 9"/>
          <p:cNvSpPr txBox="1"/>
          <p:nvPr/>
        </p:nvSpPr>
        <p:spPr>
          <a:xfrm>
            <a:off x="27619" y="3140968"/>
            <a:ext cx="684803" cy="400110"/>
          </a:xfrm>
          <a:prstGeom prst="rect">
            <a:avLst/>
          </a:prstGeom>
          <a:noFill/>
        </p:spPr>
        <p:txBody>
          <a:bodyPr wrap="none" rtlCol="0">
            <a:spAutoFit/>
          </a:bodyPr>
          <a:lstStyle/>
          <a:p>
            <a:r>
              <a:rPr lang="en-US" i="1" dirty="0"/>
              <a:t>t=</a:t>
            </a:r>
            <a:r>
              <a:rPr lang="en-US" dirty="0"/>
              <a:t>75</a:t>
            </a:r>
          </a:p>
        </p:txBody>
      </p:sp>
      <p:sp>
        <p:nvSpPr>
          <p:cNvPr id="11" name="TextBox 10"/>
          <p:cNvSpPr txBox="1"/>
          <p:nvPr/>
        </p:nvSpPr>
        <p:spPr>
          <a:xfrm>
            <a:off x="2590448" y="5934472"/>
            <a:ext cx="5365928" cy="230832"/>
          </a:xfrm>
          <a:prstGeom prst="rect">
            <a:avLst/>
          </a:prstGeom>
          <a:noFill/>
        </p:spPr>
        <p:txBody>
          <a:bodyPr wrap="square" rtlCol="0">
            <a:spAutoFit/>
          </a:bodyPr>
          <a:lstStyle/>
          <a:p>
            <a:r>
              <a:rPr lang="en-US" sz="900" dirty="0">
                <a:latin typeface="Courier"/>
                <a:cs typeface="Courier"/>
              </a:rPr>
              <a:t>[Narayanan, Thomas, and Natarajan. </a:t>
            </a:r>
            <a:r>
              <a:rPr lang="en-US" sz="900" dirty="0" err="1">
                <a:latin typeface="Courier"/>
                <a:cs typeface="Courier"/>
              </a:rPr>
              <a:t>PacificVis</a:t>
            </a:r>
            <a:r>
              <a:rPr lang="en-US" sz="900" dirty="0">
                <a:latin typeface="Courier"/>
                <a:cs typeface="Courier"/>
              </a:rPr>
              <a:t> 2015]    </a:t>
            </a:r>
          </a:p>
        </p:txBody>
      </p:sp>
      <p:pic>
        <p:nvPicPr>
          <p:cNvPr id="12" name="CFD Simulation of the Von-Karman vortex street">
            <a:hlinkClick r:id="" action="ppaction://media"/>
            <a:extLst>
              <a:ext uri="{FF2B5EF4-FFF2-40B4-BE49-F238E27FC236}">
                <a16:creationId xmlns:a16="http://schemas.microsoft.com/office/drawing/2014/main" id="{FC0A67FA-BF41-774E-BFF1-6F77FAB06564}"/>
              </a:ext>
            </a:extLst>
          </p:cNvPr>
          <p:cNvPicPr>
            <a:picLocks noRot="1" noChangeAspect="1"/>
          </p:cNvPicPr>
          <p:nvPr>
            <a:videoFile r:link="rId1"/>
          </p:nvPr>
        </p:nvPicPr>
        <p:blipFill>
          <a:blip r:embed="rId6"/>
          <a:stretch>
            <a:fillRect/>
          </a:stretch>
        </p:blipFill>
        <p:spPr>
          <a:xfrm>
            <a:off x="5398230" y="1607333"/>
            <a:ext cx="3661051" cy="2059341"/>
          </a:xfrm>
          <a:prstGeom prst="rect">
            <a:avLst/>
          </a:prstGeom>
        </p:spPr>
      </p:pic>
      <p:sp>
        <p:nvSpPr>
          <p:cNvPr id="13" name="TextBox 7">
            <a:extLst>
              <a:ext uri="{FF2B5EF4-FFF2-40B4-BE49-F238E27FC236}">
                <a16:creationId xmlns:a16="http://schemas.microsoft.com/office/drawing/2014/main" id="{461A4315-1F6A-9B48-90EC-DBAE90F49F27}"/>
              </a:ext>
            </a:extLst>
          </p:cNvPr>
          <p:cNvSpPr txBox="1">
            <a:spLocks noChangeArrowheads="1"/>
          </p:cNvSpPr>
          <p:nvPr/>
        </p:nvSpPr>
        <p:spPr bwMode="auto">
          <a:xfrm>
            <a:off x="7956376" y="3615514"/>
            <a:ext cx="1165704"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pPr eaLnBrk="1" hangingPunct="1"/>
            <a:r>
              <a:rPr lang="en-US" sz="900" dirty="0"/>
              <a:t>Source: Efraim </a:t>
            </a:r>
            <a:r>
              <a:rPr lang="en-US" sz="900" dirty="0" err="1"/>
              <a:t>Riess</a:t>
            </a:r>
            <a:endParaRPr lang="en-US" sz="900" dirty="0"/>
          </a:p>
        </p:txBody>
      </p:sp>
    </p:spTree>
    <p:extLst>
      <p:ext uri="{BB962C8B-B14F-4D97-AF65-F5344CB8AC3E}">
        <p14:creationId xmlns:p14="http://schemas.microsoft.com/office/powerpoint/2010/main" val="334142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4000" fill="hold" display="0">
                  <p:stCondLst>
                    <p:cond delay="indefinite"/>
                  </p:stCondLst>
                </p:cTn>
                <p:tgtEl>
                  <p:spTgt spid="12"/>
                </p:tgtEl>
              </p:cMediaNode>
            </p:video>
          </p:childTnLst>
        </p:cTn>
      </p:par>
    </p:tnLst>
    <p:bldLst>
      <p:bldP spid="8" grpId="0"/>
      <p:bldP spid="9" grpId="0"/>
      <p:bldP spid="10" grpId="0"/>
      <p:bldP spid="11" grpId="0"/>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9B3E-4BA1-A341-9B0E-968A773EFDF7}"/>
              </a:ext>
            </a:extLst>
          </p:cNvPr>
          <p:cNvSpPr>
            <a:spLocks noGrp="1"/>
          </p:cNvSpPr>
          <p:nvPr>
            <p:ph type="title"/>
          </p:nvPr>
        </p:nvSpPr>
        <p:spPr>
          <a:xfrm>
            <a:off x="107504" y="609600"/>
            <a:ext cx="8350696" cy="1143000"/>
          </a:xfrm>
        </p:spPr>
        <p:txBody>
          <a:bodyPr/>
          <a:lstStyle/>
          <a:p>
            <a:r>
              <a:rPr lang="en-US" sz="4000" dirty="0"/>
              <a:t>5: Extratropical Cyclone Tracking</a:t>
            </a:r>
          </a:p>
        </p:txBody>
      </p:sp>
      <p:sp>
        <p:nvSpPr>
          <p:cNvPr id="3" name="Date Placeholder 2">
            <a:extLst>
              <a:ext uri="{FF2B5EF4-FFF2-40B4-BE49-F238E27FC236}">
                <a16:creationId xmlns:a16="http://schemas.microsoft.com/office/drawing/2014/main" id="{AE950F4B-0A11-524E-8EE8-6228F10D9412}"/>
              </a:ext>
            </a:extLst>
          </p:cNvPr>
          <p:cNvSpPr>
            <a:spLocks noGrp="1"/>
          </p:cNvSpPr>
          <p:nvPr>
            <p:ph type="dt" sz="half" idx="10"/>
          </p:nvPr>
        </p:nvSpPr>
        <p:spPr/>
        <p:txBody>
          <a:bodyPr/>
          <a:lstStyle/>
          <a:p>
            <a:pPr>
              <a:defRPr/>
            </a:pPr>
            <a:r>
              <a:rPr lang="en-IN"/>
              <a:t>Vijay Natarajan</a:t>
            </a:r>
            <a:endParaRPr lang="en-US"/>
          </a:p>
        </p:txBody>
      </p:sp>
      <p:sp>
        <p:nvSpPr>
          <p:cNvPr id="4" name="Footer Placeholder 3">
            <a:extLst>
              <a:ext uri="{FF2B5EF4-FFF2-40B4-BE49-F238E27FC236}">
                <a16:creationId xmlns:a16="http://schemas.microsoft.com/office/drawing/2014/main" id="{152905D9-496B-B94D-A139-55084F84F85B}"/>
              </a:ext>
            </a:extLst>
          </p:cNvPr>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a:extLst>
              <a:ext uri="{FF2B5EF4-FFF2-40B4-BE49-F238E27FC236}">
                <a16:creationId xmlns:a16="http://schemas.microsoft.com/office/drawing/2014/main" id="{2788B4DA-8EDF-AF4B-83DF-1326C6C73A5E}"/>
              </a:ext>
            </a:extLst>
          </p:cNvPr>
          <p:cNvSpPr>
            <a:spLocks noGrp="1"/>
          </p:cNvSpPr>
          <p:nvPr>
            <p:ph type="sldNum" sz="quarter" idx="12"/>
          </p:nvPr>
        </p:nvSpPr>
        <p:spPr/>
        <p:txBody>
          <a:bodyPr/>
          <a:lstStyle/>
          <a:p>
            <a:pPr>
              <a:defRPr/>
            </a:pPr>
            <a:fld id="{57A18CA1-2750-2448-B4B5-4DA9CF251EE2}" type="slidenum">
              <a:rPr lang="en-US" smtClean="0"/>
              <a:pPr>
                <a:defRPr/>
              </a:pPr>
              <a:t>74</a:t>
            </a:fld>
            <a:endParaRPr lang="en-US"/>
          </a:p>
        </p:txBody>
      </p:sp>
      <p:pic>
        <p:nvPicPr>
          <p:cNvPr id="6" name="Cyclone.mp4">
            <a:hlinkClick r:id="" action="ppaction://media"/>
            <a:extLst>
              <a:ext uri="{FF2B5EF4-FFF2-40B4-BE49-F238E27FC236}">
                <a16:creationId xmlns:a16="http://schemas.microsoft.com/office/drawing/2014/main" id="{01B9FDA8-F679-4642-86CA-63A570AD3C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4851" y="2276872"/>
            <a:ext cx="4714298" cy="3535724"/>
          </a:xfrm>
          <a:prstGeom prst="rect">
            <a:avLst/>
          </a:prstGeom>
        </p:spPr>
      </p:pic>
    </p:spTree>
    <p:extLst>
      <p:ext uri="{BB962C8B-B14F-4D97-AF65-F5344CB8AC3E}">
        <p14:creationId xmlns:p14="http://schemas.microsoft.com/office/powerpoint/2010/main" val="30893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CC58-093D-0943-8304-5A5A089822D1}"/>
              </a:ext>
            </a:extLst>
          </p:cNvPr>
          <p:cNvSpPr>
            <a:spLocks noGrp="1"/>
          </p:cNvSpPr>
          <p:nvPr>
            <p:ph type="title"/>
          </p:nvPr>
        </p:nvSpPr>
        <p:spPr/>
        <p:txBody>
          <a:bodyPr/>
          <a:lstStyle/>
          <a:p>
            <a:r>
              <a:rPr lang="en-US" dirty="0"/>
              <a:t>6:  Data Summarization</a:t>
            </a:r>
          </a:p>
        </p:txBody>
      </p:sp>
      <p:sp>
        <p:nvSpPr>
          <p:cNvPr id="3" name="Date Placeholder 2">
            <a:extLst>
              <a:ext uri="{FF2B5EF4-FFF2-40B4-BE49-F238E27FC236}">
                <a16:creationId xmlns:a16="http://schemas.microsoft.com/office/drawing/2014/main" id="{98E1E6BD-920D-2C42-8B3C-15B72B134C15}"/>
              </a:ext>
            </a:extLst>
          </p:cNvPr>
          <p:cNvSpPr>
            <a:spLocks noGrp="1"/>
          </p:cNvSpPr>
          <p:nvPr>
            <p:ph type="dt" sz="half" idx="10"/>
          </p:nvPr>
        </p:nvSpPr>
        <p:spPr/>
        <p:txBody>
          <a:bodyPr/>
          <a:lstStyle/>
          <a:p>
            <a:pPr>
              <a:defRPr/>
            </a:pPr>
            <a:r>
              <a:rPr lang="en-IN"/>
              <a:t>Vijay Natarajan</a:t>
            </a:r>
            <a:endParaRPr lang="en-US"/>
          </a:p>
        </p:txBody>
      </p:sp>
      <p:sp>
        <p:nvSpPr>
          <p:cNvPr id="4" name="Footer Placeholder 3">
            <a:extLst>
              <a:ext uri="{FF2B5EF4-FFF2-40B4-BE49-F238E27FC236}">
                <a16:creationId xmlns:a16="http://schemas.microsoft.com/office/drawing/2014/main" id="{2AB37369-0BA3-004B-8564-2172C7A8BFFF}"/>
              </a:ext>
            </a:extLst>
          </p:cNvPr>
          <p:cNvSpPr>
            <a:spLocks noGrp="1"/>
          </p:cNvSpPr>
          <p:nvPr>
            <p:ph type="ftr" sz="quarter" idx="11"/>
          </p:nvPr>
        </p:nvSpPr>
        <p:spPr/>
        <p:txBody>
          <a:bodyPr/>
          <a:lstStyle/>
          <a:p>
            <a:pPr>
              <a:defRPr/>
            </a:pPr>
            <a:r>
              <a:rPr lang="en-US"/>
              <a:t>ACM Summer School 2019 : Reeb Graphs and Applications</a:t>
            </a:r>
          </a:p>
        </p:txBody>
      </p:sp>
      <p:sp>
        <p:nvSpPr>
          <p:cNvPr id="5" name="Slide Number Placeholder 4">
            <a:extLst>
              <a:ext uri="{FF2B5EF4-FFF2-40B4-BE49-F238E27FC236}">
                <a16:creationId xmlns:a16="http://schemas.microsoft.com/office/drawing/2014/main" id="{E39B646A-AC03-EF4C-9ECF-FF1798A84B6B}"/>
              </a:ext>
            </a:extLst>
          </p:cNvPr>
          <p:cNvSpPr>
            <a:spLocks noGrp="1"/>
          </p:cNvSpPr>
          <p:nvPr>
            <p:ph type="sldNum" sz="quarter" idx="12"/>
          </p:nvPr>
        </p:nvSpPr>
        <p:spPr/>
        <p:txBody>
          <a:bodyPr/>
          <a:lstStyle/>
          <a:p>
            <a:pPr>
              <a:defRPr/>
            </a:pPr>
            <a:fld id="{57A18CA1-2750-2448-B4B5-4DA9CF251EE2}" type="slidenum">
              <a:rPr lang="en-US" smtClean="0"/>
              <a:pPr>
                <a:defRPr/>
              </a:pPr>
              <a:t>75</a:t>
            </a:fld>
            <a:endParaRPr lang="en-US"/>
          </a:p>
        </p:txBody>
      </p:sp>
      <p:pic>
        <p:nvPicPr>
          <p:cNvPr id="7" name="Picture 6" descr="A picture containing queen, text&#13;&#10;&#13;&#10;Description automatically generated">
            <a:extLst>
              <a:ext uri="{FF2B5EF4-FFF2-40B4-BE49-F238E27FC236}">
                <a16:creationId xmlns:a16="http://schemas.microsoft.com/office/drawing/2014/main" id="{FF40263C-612C-9A47-A32E-7A84947173E9}"/>
              </a:ext>
            </a:extLst>
          </p:cNvPr>
          <p:cNvPicPr>
            <a:picLocks noChangeAspect="1"/>
          </p:cNvPicPr>
          <p:nvPr/>
        </p:nvPicPr>
        <p:blipFill>
          <a:blip r:embed="rId3"/>
          <a:stretch>
            <a:fillRect/>
          </a:stretch>
        </p:blipFill>
        <p:spPr>
          <a:xfrm>
            <a:off x="3956904" y="3789071"/>
            <a:ext cx="5151600" cy="2520249"/>
          </a:xfrm>
          <a:prstGeom prst="rect">
            <a:avLst/>
          </a:prstGeom>
        </p:spPr>
      </p:pic>
      <p:pic>
        <p:nvPicPr>
          <p:cNvPr id="9" name="Picture 8" descr="A close up of a cage&#13;&#10;&#13;&#10;Description automatically generated">
            <a:extLst>
              <a:ext uri="{FF2B5EF4-FFF2-40B4-BE49-F238E27FC236}">
                <a16:creationId xmlns:a16="http://schemas.microsoft.com/office/drawing/2014/main" id="{F54E4D73-0879-7D46-BAC5-2C65894B4CDB}"/>
              </a:ext>
            </a:extLst>
          </p:cNvPr>
          <p:cNvPicPr>
            <a:picLocks noChangeAspect="1"/>
          </p:cNvPicPr>
          <p:nvPr/>
        </p:nvPicPr>
        <p:blipFill>
          <a:blip r:embed="rId4"/>
          <a:stretch>
            <a:fillRect/>
          </a:stretch>
        </p:blipFill>
        <p:spPr>
          <a:xfrm>
            <a:off x="107504" y="1666122"/>
            <a:ext cx="3849400" cy="3537478"/>
          </a:xfrm>
          <a:prstGeom prst="rect">
            <a:avLst/>
          </a:prstGeom>
        </p:spPr>
      </p:pic>
    </p:spTree>
    <p:extLst>
      <p:ext uri="{BB962C8B-B14F-4D97-AF65-F5344CB8AC3E}">
        <p14:creationId xmlns:p14="http://schemas.microsoft.com/office/powerpoint/2010/main" val="101494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BE80-B41C-D04D-9000-FAA300105578}"/>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FC8E75A-4C98-F843-AEA8-5C79D506A17E}"/>
              </a:ext>
            </a:extLst>
          </p:cNvPr>
          <p:cNvSpPr>
            <a:spLocks noGrp="1"/>
          </p:cNvSpPr>
          <p:nvPr>
            <p:ph idx="1"/>
          </p:nvPr>
        </p:nvSpPr>
        <p:spPr/>
        <p:txBody>
          <a:bodyPr>
            <a:normAutofit fontScale="47500" lnSpcReduction="20000"/>
          </a:bodyPr>
          <a:lstStyle/>
          <a:p>
            <a:r>
              <a:rPr lang="en-US" dirty="0"/>
              <a:t>Harish Doraiswamy. Reeb graphs: computation, visualization and applications. PhD Thesis, 2013. </a:t>
            </a:r>
            <a:r>
              <a:rPr lang="en-US" dirty="0">
                <a:hlinkClick r:id="rId2"/>
              </a:rPr>
              <a:t>https://vgl.csa.iisc.ac.in/pub/thesisDetailsPhd.php?pid=002</a:t>
            </a:r>
            <a:r>
              <a:rPr lang="en-US" dirty="0"/>
              <a:t> </a:t>
            </a:r>
          </a:p>
          <a:p>
            <a:r>
              <a:rPr lang="en-US" dirty="0"/>
              <a:t>Raghavendra </a:t>
            </a:r>
            <a:r>
              <a:rPr lang="en-US" dirty="0" err="1"/>
              <a:t>Sridharamurthy</a:t>
            </a:r>
            <a:r>
              <a:rPr lang="en-US" dirty="0"/>
              <a:t>, Talha Bin Masood, </a:t>
            </a:r>
            <a:r>
              <a:rPr lang="en-US" dirty="0" err="1"/>
              <a:t>Adhitya</a:t>
            </a:r>
            <a:r>
              <a:rPr lang="en-US" dirty="0"/>
              <a:t> </a:t>
            </a:r>
            <a:r>
              <a:rPr lang="en-US" dirty="0" err="1"/>
              <a:t>Kamakshidasan</a:t>
            </a:r>
            <a:r>
              <a:rPr lang="en-US" dirty="0"/>
              <a:t> and Vijay Natarajan. Edit distance between merge trees. IEEE Transactions on Visualization and Computer Graphics, 2019. </a:t>
            </a:r>
            <a:r>
              <a:rPr lang="en-US" dirty="0">
                <a:hlinkClick r:id="rId3"/>
              </a:rPr>
              <a:t>https://vgl.csa.iisc.ac.in/pub/paper.php?pid=056</a:t>
            </a:r>
            <a:r>
              <a:rPr lang="en-US" dirty="0"/>
              <a:t> </a:t>
            </a:r>
          </a:p>
          <a:p>
            <a:r>
              <a:rPr lang="en-US" dirty="0" err="1"/>
              <a:t>Kree</a:t>
            </a:r>
            <a:r>
              <a:rPr lang="en-US" dirty="0"/>
              <a:t> Cole-</a:t>
            </a:r>
            <a:r>
              <a:rPr lang="en-US" dirty="0" err="1"/>
              <a:t>MacLaughlin</a:t>
            </a:r>
            <a:r>
              <a:rPr lang="en-US" dirty="0"/>
              <a:t>, Herbert Edelsbrunner, John Harer, Vijay Natarajan, and Valerio Pascucci. Loops in Reeb graphs of 2-manifolds. Discrete and Computational Geometry, 32(2), 2004, 231-244. </a:t>
            </a:r>
            <a:r>
              <a:rPr lang="en-US" dirty="0">
                <a:hlinkClick r:id="rId4"/>
              </a:rPr>
              <a:t>https://www.csa.iisc.ac.in/~vijayn/research/papers/LoopsInReebGraphsDCG2004.pdf</a:t>
            </a:r>
            <a:r>
              <a:rPr lang="en-US" dirty="0"/>
              <a:t> </a:t>
            </a:r>
          </a:p>
          <a:p>
            <a:endParaRPr lang="en-US" dirty="0"/>
          </a:p>
          <a:p>
            <a:r>
              <a:rPr lang="en-US" dirty="0">
                <a:solidFill>
                  <a:srgbClr val="AB7942"/>
                </a:solidFill>
              </a:rPr>
              <a:t>Herbert Edelsbrunner and John Harer. Computational Topology : An Introduction. AMS, 2009. ISBN: 978-0-8218-4925-5.</a:t>
            </a:r>
          </a:p>
          <a:p>
            <a:r>
              <a:rPr lang="en-US" dirty="0">
                <a:solidFill>
                  <a:srgbClr val="AB7942"/>
                </a:solidFill>
              </a:rPr>
              <a:t>Ulrich Bauer, </a:t>
            </a:r>
            <a:r>
              <a:rPr lang="en-US" dirty="0" err="1">
                <a:solidFill>
                  <a:srgbClr val="AB7942"/>
                </a:solidFill>
              </a:rPr>
              <a:t>Xiaoyin</a:t>
            </a:r>
            <a:r>
              <a:rPr lang="en-US" dirty="0">
                <a:solidFill>
                  <a:srgbClr val="AB7942"/>
                </a:solidFill>
              </a:rPr>
              <a:t> Ge, and </a:t>
            </a:r>
            <a:r>
              <a:rPr lang="en-US" dirty="0" err="1">
                <a:solidFill>
                  <a:srgbClr val="AB7942"/>
                </a:solidFill>
              </a:rPr>
              <a:t>Yusu</a:t>
            </a:r>
            <a:r>
              <a:rPr lang="en-US" dirty="0">
                <a:solidFill>
                  <a:srgbClr val="AB7942"/>
                </a:solidFill>
              </a:rPr>
              <a:t> Wang. Measuring distance between Reeb graphs. </a:t>
            </a:r>
            <a:r>
              <a:rPr lang="en-US" dirty="0" err="1">
                <a:solidFill>
                  <a:srgbClr val="AB7942"/>
                </a:solidFill>
              </a:rPr>
              <a:t>SoCG</a:t>
            </a:r>
            <a:r>
              <a:rPr lang="en-US" dirty="0">
                <a:solidFill>
                  <a:srgbClr val="AB7942"/>
                </a:solidFill>
              </a:rPr>
              <a:t>, 2014. </a:t>
            </a:r>
            <a:r>
              <a:rPr lang="en-US" dirty="0">
                <a:solidFill>
                  <a:srgbClr val="AB7942"/>
                </a:solidFill>
                <a:hlinkClick r:id="rId5">
                  <a:extLst>
                    <a:ext uri="{A12FA001-AC4F-418D-AE19-62706E023703}">
                      <ahyp:hlinkClr xmlns:ahyp="http://schemas.microsoft.com/office/drawing/2018/hyperlinkcolor" val="tx"/>
                    </a:ext>
                  </a:extLst>
                </a:hlinkClick>
              </a:rPr>
              <a:t>https://arxiv.org/pdf/1307.2839</a:t>
            </a:r>
            <a:r>
              <a:rPr lang="en-US" dirty="0">
                <a:solidFill>
                  <a:srgbClr val="AB7942"/>
                </a:solidFill>
              </a:rPr>
              <a:t> </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668B5DAD-3C6F-6C4E-9586-A8EAA51F129F}"/>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F726F55F-B33F-E74A-99EA-CE0EDF0FD337}"/>
              </a:ext>
            </a:extLst>
          </p:cNvPr>
          <p:cNvSpPr>
            <a:spLocks noGrp="1"/>
          </p:cNvSpPr>
          <p:nvPr>
            <p:ph type="ftr" sz="quarter" idx="11"/>
          </p:nvPr>
        </p:nvSpPr>
        <p:spPr/>
        <p:txBody>
          <a:bodyPr/>
          <a:lstStyle/>
          <a:p>
            <a:r>
              <a:rPr lang="en-IN"/>
              <a:t>ACM Summer School 2019 : Reeb Graphs and Applications</a:t>
            </a:r>
            <a:endParaRPr lang="en-US" dirty="0"/>
          </a:p>
        </p:txBody>
      </p:sp>
      <p:sp>
        <p:nvSpPr>
          <p:cNvPr id="6" name="Slide Number Placeholder 5">
            <a:extLst>
              <a:ext uri="{FF2B5EF4-FFF2-40B4-BE49-F238E27FC236}">
                <a16:creationId xmlns:a16="http://schemas.microsoft.com/office/drawing/2014/main" id="{7EC2C2C8-F168-144F-A3C4-9C4BD3331FF3}"/>
              </a:ext>
            </a:extLst>
          </p:cNvPr>
          <p:cNvSpPr>
            <a:spLocks noGrp="1"/>
          </p:cNvSpPr>
          <p:nvPr>
            <p:ph type="sldNum" sz="quarter" idx="12"/>
          </p:nvPr>
        </p:nvSpPr>
        <p:spPr/>
        <p:txBody>
          <a:bodyPr/>
          <a:lstStyle/>
          <a:p>
            <a:fld id="{2BB2C10A-8FDE-DC48-BE6E-11A39CCD29F1}" type="slidenum">
              <a:rPr lang="en-US" smtClean="0"/>
              <a:pPr/>
              <a:t>76</a:t>
            </a:fld>
            <a:endParaRPr lang="en-US"/>
          </a:p>
        </p:txBody>
      </p:sp>
    </p:spTree>
    <p:extLst>
      <p:ext uri="{BB962C8B-B14F-4D97-AF65-F5344CB8AC3E}">
        <p14:creationId xmlns:p14="http://schemas.microsoft.com/office/powerpoint/2010/main" val="914050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F44B2B-2FAE-9F44-ADAE-142C15F5614A}"/>
              </a:ext>
            </a:extLst>
          </p:cNvPr>
          <p:cNvPicPr>
            <a:picLocks noChangeAspect="1"/>
          </p:cNvPicPr>
          <p:nvPr/>
        </p:nvPicPr>
        <p:blipFill>
          <a:blip r:embed="rId3"/>
          <a:stretch>
            <a:fillRect/>
          </a:stretch>
        </p:blipFill>
        <p:spPr>
          <a:xfrm>
            <a:off x="6890896" y="1084250"/>
            <a:ext cx="2217608" cy="3160092"/>
          </a:xfrm>
          <a:prstGeom prst="rect">
            <a:avLst/>
          </a:prstGeom>
        </p:spPr>
      </p:pic>
      <p:sp>
        <p:nvSpPr>
          <p:cNvPr id="102402" name="Title 1"/>
          <p:cNvSpPr>
            <a:spLocks noGrp="1"/>
          </p:cNvSpPr>
          <p:nvPr>
            <p:ph type="title"/>
          </p:nvPr>
        </p:nvSpPr>
        <p:spPr/>
        <p:txBody>
          <a:bodyPr/>
          <a:lstStyle/>
          <a:p>
            <a:r>
              <a:rPr lang="en-US" dirty="0">
                <a:latin typeface="Century Gothic" charset="0"/>
                <a:ea typeface="ＭＳ Ｐゴシック" charset="0"/>
              </a:rPr>
              <a:t>Summary</a:t>
            </a:r>
          </a:p>
        </p:txBody>
      </p:sp>
      <p:sp>
        <p:nvSpPr>
          <p:cNvPr id="860166" name="Rectangle 6"/>
          <p:cNvSpPr>
            <a:spLocks noGrp="1" noChangeArrowheads="1"/>
          </p:cNvSpPr>
          <p:nvPr>
            <p:ph idx="1"/>
          </p:nvPr>
        </p:nvSpPr>
        <p:spPr>
          <a:xfrm>
            <a:off x="685800" y="1981200"/>
            <a:ext cx="6982544" cy="4112096"/>
          </a:xfrm>
        </p:spPr>
        <p:txBody>
          <a:bodyPr>
            <a:noAutofit/>
          </a:bodyPr>
          <a:lstStyle/>
          <a:p>
            <a:pPr>
              <a:lnSpc>
                <a:spcPct val="110000"/>
              </a:lnSpc>
              <a:buClr>
                <a:schemeClr val="tx1"/>
              </a:buClr>
              <a:defRPr/>
            </a:pPr>
            <a:r>
              <a:rPr lang="en-US" sz="2400" dirty="0"/>
              <a:t>Data is large in size and feature-rich</a:t>
            </a:r>
          </a:p>
          <a:p>
            <a:pPr>
              <a:lnSpc>
                <a:spcPct val="110000"/>
              </a:lnSpc>
              <a:buClr>
                <a:schemeClr val="tx1"/>
              </a:buClr>
              <a:defRPr/>
            </a:pPr>
            <a:r>
              <a:rPr lang="en-US" sz="2400" dirty="0"/>
              <a:t>Abstract / topology-based representations</a:t>
            </a:r>
          </a:p>
          <a:p>
            <a:pPr>
              <a:lnSpc>
                <a:spcPct val="110000"/>
              </a:lnSpc>
              <a:buClr>
                <a:schemeClr val="tx1"/>
              </a:buClr>
              <a:defRPr/>
            </a:pPr>
            <a:r>
              <a:rPr lang="en-US" sz="2400" dirty="0"/>
              <a:t>Reeb graph</a:t>
            </a:r>
          </a:p>
          <a:p>
            <a:pPr lvl="1">
              <a:lnSpc>
                <a:spcPct val="110000"/>
              </a:lnSpc>
              <a:buClr>
                <a:schemeClr val="tx1"/>
              </a:buClr>
              <a:defRPr/>
            </a:pPr>
            <a:r>
              <a:rPr lang="en-US" sz="2000" dirty="0"/>
              <a:t>Captures level set topology</a:t>
            </a:r>
          </a:p>
          <a:p>
            <a:pPr lvl="1">
              <a:lnSpc>
                <a:spcPct val="110000"/>
              </a:lnSpc>
              <a:buClr>
                <a:schemeClr val="tx1"/>
              </a:buClr>
              <a:defRPr/>
            </a:pPr>
            <a:r>
              <a:rPr lang="en-US" sz="2000" dirty="0"/>
              <a:t>Provable properties</a:t>
            </a:r>
          </a:p>
          <a:p>
            <a:pPr lvl="1">
              <a:lnSpc>
                <a:spcPct val="110000"/>
              </a:lnSpc>
              <a:buClr>
                <a:schemeClr val="tx1"/>
              </a:buClr>
              <a:defRPr/>
            </a:pPr>
            <a:r>
              <a:rPr lang="en-US" sz="2000" dirty="0"/>
              <a:t>Simple yet effective</a:t>
            </a:r>
          </a:p>
          <a:p>
            <a:pPr>
              <a:lnSpc>
                <a:spcPct val="110000"/>
              </a:lnSpc>
              <a:buClr>
                <a:schemeClr val="tx1"/>
              </a:buClr>
              <a:defRPr/>
            </a:pPr>
            <a:r>
              <a:rPr lang="en-US" sz="2400" dirty="0"/>
              <a:t>Webserver and libraries at </a:t>
            </a:r>
            <a:r>
              <a:rPr lang="en-US" sz="2400" dirty="0">
                <a:solidFill>
                  <a:srgbClr val="000000"/>
                </a:solidFill>
                <a:hlinkClick r:id="rId4"/>
              </a:rPr>
              <a:t>vgl.csa.iisc.ac.in</a:t>
            </a:r>
            <a:r>
              <a:rPr lang="en-US" sz="2400" dirty="0">
                <a:solidFill>
                  <a:srgbClr val="000000"/>
                </a:solidFill>
              </a:rPr>
              <a:t> </a:t>
            </a:r>
            <a:endParaRPr lang="en-US" sz="2400" dirty="0">
              <a:solidFill>
                <a:srgbClr val="0000FF"/>
              </a:solidFill>
            </a:endParaRPr>
          </a:p>
        </p:txBody>
      </p:sp>
      <p:sp>
        <p:nvSpPr>
          <p:cNvPr id="2" name="Date Placeholder 1"/>
          <p:cNvSpPr>
            <a:spLocks noGrp="1"/>
          </p:cNvSpPr>
          <p:nvPr>
            <p:ph type="dt" sz="half" idx="10"/>
          </p:nvPr>
        </p:nvSpPr>
        <p:spPr/>
        <p:txBody>
          <a:bodyPr/>
          <a:lstStyle/>
          <a:p>
            <a:pPr>
              <a:defRPr/>
            </a:pPr>
            <a:r>
              <a:rPr lang="en-IN"/>
              <a:t>Vijay Natarajan</a:t>
            </a:r>
            <a:endParaRPr lang="en-US"/>
          </a:p>
        </p:txBody>
      </p:sp>
      <p:sp>
        <p:nvSpPr>
          <p:cNvPr id="102405"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chemeClr val="tx1"/>
                </a:solidFill>
                <a:latin typeface="Times New Roman" charset="0"/>
                <a:ea typeface="ＭＳ Ｐゴシック" charset="0"/>
                <a:cs typeface="ＭＳ Ｐゴシック" charset="0"/>
              </a:defRPr>
            </a:lvl1pPr>
            <a:lvl2pPr marL="37931725" indent="-37474525" eaLnBrk="0" hangingPunct="0">
              <a:defRPr sz="2000">
                <a:solidFill>
                  <a:schemeClr val="tx1"/>
                </a:solidFill>
                <a:latin typeface="Times New Roman" charset="0"/>
                <a:ea typeface="ＭＳ Ｐゴシック" charset="0"/>
              </a:defRPr>
            </a:lvl2pPr>
            <a:lvl3pPr eaLnBrk="0" hangingPunct="0">
              <a:defRPr sz="2000">
                <a:solidFill>
                  <a:schemeClr val="tx1"/>
                </a:solidFill>
                <a:latin typeface="Times New Roman" charset="0"/>
                <a:ea typeface="ＭＳ Ｐゴシック" charset="0"/>
              </a:defRPr>
            </a:lvl3pPr>
            <a:lvl4pPr eaLnBrk="0" hangingPunct="0">
              <a:defRPr sz="2000">
                <a:solidFill>
                  <a:schemeClr val="tx1"/>
                </a:solidFill>
                <a:latin typeface="Times New Roman" charset="0"/>
                <a:ea typeface="ＭＳ Ｐゴシック" charset="0"/>
              </a:defRPr>
            </a:lvl4pPr>
            <a:lvl5pPr eaLnBrk="0" hangingPunct="0">
              <a:defRPr sz="2000">
                <a:solidFill>
                  <a:schemeClr val="tx1"/>
                </a:solidFill>
                <a:latin typeface="Times New Roman" charset="0"/>
                <a:ea typeface="ＭＳ Ｐゴシック" charset="0"/>
              </a:defRPr>
            </a:lvl5pPr>
            <a:lvl6pPr marL="457200" eaLnBrk="0" fontAlgn="base" hangingPunct="0">
              <a:spcBef>
                <a:spcPct val="0"/>
              </a:spcBef>
              <a:spcAft>
                <a:spcPct val="0"/>
              </a:spcAft>
              <a:defRPr sz="2000">
                <a:solidFill>
                  <a:schemeClr val="tx1"/>
                </a:solidFill>
                <a:latin typeface="Times New Roman" charset="0"/>
                <a:ea typeface="ＭＳ Ｐゴシック" charset="0"/>
              </a:defRPr>
            </a:lvl6pPr>
            <a:lvl7pPr marL="914400" eaLnBrk="0" fontAlgn="base" hangingPunct="0">
              <a:spcBef>
                <a:spcPct val="0"/>
              </a:spcBef>
              <a:spcAft>
                <a:spcPct val="0"/>
              </a:spcAft>
              <a:defRPr sz="2000">
                <a:solidFill>
                  <a:schemeClr val="tx1"/>
                </a:solidFill>
                <a:latin typeface="Times New Roman" charset="0"/>
                <a:ea typeface="ＭＳ Ｐゴシック" charset="0"/>
              </a:defRPr>
            </a:lvl7pPr>
            <a:lvl8pPr marL="1371600" eaLnBrk="0" fontAlgn="base" hangingPunct="0">
              <a:spcBef>
                <a:spcPct val="0"/>
              </a:spcBef>
              <a:spcAft>
                <a:spcPct val="0"/>
              </a:spcAft>
              <a:defRPr sz="2000">
                <a:solidFill>
                  <a:schemeClr val="tx1"/>
                </a:solidFill>
                <a:latin typeface="Times New Roman" charset="0"/>
                <a:ea typeface="ＭＳ Ｐゴシック" charset="0"/>
              </a:defRPr>
            </a:lvl8pPr>
            <a:lvl9pPr marL="1828800" eaLnBrk="0" fontAlgn="base" hangingPunct="0">
              <a:spcBef>
                <a:spcPct val="0"/>
              </a:spcBef>
              <a:spcAft>
                <a:spcPct val="0"/>
              </a:spcAft>
              <a:defRPr sz="2000">
                <a:solidFill>
                  <a:schemeClr val="tx1"/>
                </a:solidFill>
                <a:latin typeface="Times New Roman" charset="0"/>
                <a:ea typeface="ＭＳ Ｐゴシック" charset="0"/>
              </a:defRPr>
            </a:lvl9pPr>
          </a:lstStyle>
          <a:p>
            <a:r>
              <a:rPr lang="ro-RO" sz="900">
                <a:solidFill>
                  <a:srgbClr val="000000"/>
                </a:solidFill>
                <a:latin typeface="Century Gothic" charset="0"/>
                <a:cs typeface="Century Gothic" charset="0"/>
              </a:rPr>
              <a:t>ACM Summer School 2019 : Reeb Graphs and Applications</a:t>
            </a:r>
            <a:endParaRPr lang="en-US" sz="900" dirty="0">
              <a:solidFill>
                <a:srgbClr val="000000"/>
              </a:solidFill>
              <a:latin typeface="Century Gothic" charset="0"/>
              <a:cs typeface="Century Gothic" charset="0"/>
            </a:endParaRPr>
          </a:p>
        </p:txBody>
      </p:sp>
      <p:sp>
        <p:nvSpPr>
          <p:cNvPr id="3" name="Slide Number Placeholder 2"/>
          <p:cNvSpPr>
            <a:spLocks noGrp="1"/>
          </p:cNvSpPr>
          <p:nvPr>
            <p:ph type="sldNum" sz="quarter" idx="12"/>
          </p:nvPr>
        </p:nvSpPr>
        <p:spPr/>
        <p:txBody>
          <a:bodyPr/>
          <a:lstStyle/>
          <a:p>
            <a:pPr>
              <a:defRPr/>
            </a:pPr>
            <a:fld id="{587F5C1B-BC4D-2549-8E8D-AAD6088CAA6C}" type="slidenum">
              <a:rPr lang="en-US" smtClean="0"/>
              <a:pPr>
                <a:defRPr/>
              </a:pPr>
              <a:t>77</a:t>
            </a:fld>
            <a:endParaRPr lang="en-US"/>
          </a:p>
        </p:txBody>
      </p:sp>
      <p:grpSp>
        <p:nvGrpSpPr>
          <p:cNvPr id="10" name="Group 9">
            <a:extLst>
              <a:ext uri="{FF2B5EF4-FFF2-40B4-BE49-F238E27FC236}">
                <a16:creationId xmlns:a16="http://schemas.microsoft.com/office/drawing/2014/main" id="{0FCBE041-AF4B-3143-A5A3-970824B51091}"/>
              </a:ext>
            </a:extLst>
          </p:cNvPr>
          <p:cNvGrpSpPr/>
          <p:nvPr/>
        </p:nvGrpSpPr>
        <p:grpSpPr>
          <a:xfrm>
            <a:off x="1115616" y="5661248"/>
            <a:ext cx="2657000" cy="432048"/>
            <a:chOff x="179512" y="5301208"/>
            <a:chExt cx="2657000" cy="432048"/>
          </a:xfrm>
        </p:grpSpPr>
        <p:sp>
          <p:nvSpPr>
            <p:cNvPr id="12" name="Content Placeholder 13">
              <a:extLst>
                <a:ext uri="{FF2B5EF4-FFF2-40B4-BE49-F238E27FC236}">
                  <a16:creationId xmlns:a16="http://schemas.microsoft.com/office/drawing/2014/main" id="{A75A15CF-B9D6-564E-A329-ADC7E016A2C4}"/>
                </a:ext>
              </a:extLst>
            </p:cNvPr>
            <p:cNvSpPr txBox="1">
              <a:spLocks/>
            </p:cNvSpPr>
            <p:nvPr/>
          </p:nvSpPr>
          <p:spPr>
            <a:xfrm>
              <a:off x="1612376" y="5333146"/>
              <a:ext cx="1224136" cy="400110"/>
            </a:xfrm>
            <a:prstGeom prst="rect">
              <a:avLst/>
            </a:prstGeom>
          </p:spPr>
          <p:txBody>
            <a:bodyPr wrap="square" lIns="144000" rIns="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charset="2"/>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charset="2"/>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marL="0" indent="0">
                <a:buFontTx/>
                <a:buNone/>
              </a:pPr>
              <a:r>
                <a:rPr lang="en-US" sz="2000" dirty="0">
                  <a:latin typeface="Century Gothic" charset="0"/>
                  <a:ea typeface="ＭＳ Ｐゴシック" charset="0"/>
                </a:rPr>
                <a:t>: </a:t>
              </a:r>
              <a:r>
                <a:rPr lang="en-US" sz="2000" dirty="0" err="1">
                  <a:latin typeface="Century Gothic" charset="0"/>
                  <a:ea typeface="ＭＳ Ｐゴシック" charset="0"/>
                </a:rPr>
                <a:t>VGLIISc</a:t>
              </a:r>
              <a:endParaRPr lang="en-US" sz="2000" dirty="0">
                <a:latin typeface="Century Gothic" charset="0"/>
                <a:ea typeface="ＭＳ Ｐゴシック" charset="0"/>
              </a:endParaRPr>
            </a:p>
          </p:txBody>
        </p:sp>
        <p:pic>
          <p:nvPicPr>
            <p:cNvPr id="14" name="Picture 13">
              <a:extLst>
                <a:ext uri="{FF2B5EF4-FFF2-40B4-BE49-F238E27FC236}">
                  <a16:creationId xmlns:a16="http://schemas.microsoft.com/office/drawing/2014/main" id="{462522A9-DF60-CD48-8866-BE0699F04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5301208"/>
              <a:ext cx="1512000" cy="360000"/>
            </a:xfrm>
            <a:prstGeom prst="rect">
              <a:avLst/>
            </a:prstGeom>
          </p:spPr>
        </p:pic>
      </p:grpSp>
    </p:spTree>
    <p:extLst>
      <p:ext uri="{BB962C8B-B14F-4D97-AF65-F5344CB8AC3E}">
        <p14:creationId xmlns:p14="http://schemas.microsoft.com/office/powerpoint/2010/main" val="107487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6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016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016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016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6016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6"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IN"/>
              <a:t>Vijay Natarajan</a:t>
            </a:r>
            <a:endParaRPr lang="en-US"/>
          </a:p>
        </p:txBody>
      </p:sp>
      <p:sp>
        <p:nvSpPr>
          <p:cNvPr id="9" name="Footer Placeholder 4"/>
          <p:cNvSpPr>
            <a:spLocks noGrp="1"/>
          </p:cNvSpPr>
          <p:nvPr>
            <p:ph type="ftr" sz="quarter" idx="11"/>
          </p:nvPr>
        </p:nvSpPr>
        <p:spPr/>
        <p:txBody>
          <a:bodyPr/>
          <a:lstStyle/>
          <a:p>
            <a:r>
              <a:rPr lang="en-IN"/>
              <a:t>ACM Summer School 2019 : Reeb Graphs and Applications</a:t>
            </a:r>
            <a:endParaRPr lang="en-US"/>
          </a:p>
        </p:txBody>
      </p:sp>
      <p:sp>
        <p:nvSpPr>
          <p:cNvPr id="10" name="Slide Number Placeholder 5"/>
          <p:cNvSpPr>
            <a:spLocks noGrp="1"/>
          </p:cNvSpPr>
          <p:nvPr>
            <p:ph type="sldNum" sz="quarter" idx="12"/>
          </p:nvPr>
        </p:nvSpPr>
        <p:spPr/>
        <p:txBody>
          <a:bodyPr/>
          <a:lstStyle/>
          <a:p>
            <a:fld id="{9ADA4997-0B5E-7D48-A696-FCB8D9378336}" type="slidenum">
              <a:rPr lang="en-US"/>
              <a:pPr/>
              <a:t>78</a:t>
            </a:fld>
            <a:endParaRPr lang="en-US"/>
          </a:p>
        </p:txBody>
      </p:sp>
      <p:sp>
        <p:nvSpPr>
          <p:cNvPr id="110594" name="Rectangle 2"/>
          <p:cNvSpPr>
            <a:spLocks noGrp="1" noChangeArrowheads="1"/>
          </p:cNvSpPr>
          <p:nvPr>
            <p:ph type="title"/>
          </p:nvPr>
        </p:nvSpPr>
        <p:spPr/>
        <p:txBody>
          <a:bodyPr/>
          <a:lstStyle/>
          <a:p>
            <a:r>
              <a:rPr lang="en-US"/>
              <a:t>Splitting Saddles</a:t>
            </a:r>
          </a:p>
        </p:txBody>
      </p:sp>
      <p:grpSp>
        <p:nvGrpSpPr>
          <p:cNvPr id="110596" name="Group 4"/>
          <p:cNvGrpSpPr>
            <a:grpSpLocks noChangeAspect="1"/>
          </p:cNvGrpSpPr>
          <p:nvPr/>
        </p:nvGrpSpPr>
        <p:grpSpPr bwMode="auto">
          <a:xfrm>
            <a:off x="2925000" y="2420888"/>
            <a:ext cx="3294000" cy="1439743"/>
            <a:chOff x="1200" y="1356"/>
            <a:chExt cx="3340" cy="1460"/>
          </a:xfrm>
        </p:grpSpPr>
        <p:pic>
          <p:nvPicPr>
            <p:cNvPr id="110597" name="Picture 5"/>
            <p:cNvPicPr>
              <a:picLocks noChangeAspect="1" noChangeArrowheads="1"/>
            </p:cNvPicPr>
            <p:nvPr/>
          </p:nvPicPr>
          <p:blipFill>
            <a:blip r:embed="rId3">
              <a:lum bright="-28000" contrast="-8000"/>
              <a:extLst>
                <a:ext uri="{28A0092B-C50C-407E-A947-70E740481C1C}">
                  <a14:useLocalDpi xmlns:a14="http://schemas.microsoft.com/office/drawing/2010/main" val="0"/>
                </a:ext>
              </a:extLst>
            </a:blip>
            <a:srcRect/>
            <a:stretch>
              <a:fillRect/>
            </a:stretch>
          </p:blipFill>
          <p:spPr bwMode="auto">
            <a:xfrm>
              <a:off x="1200" y="1356"/>
              <a:ext cx="3340" cy="1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10598" name="Picture 6"/>
            <p:cNvPicPr>
              <a:picLocks noChangeAspect="1" noChangeArrowheads="1"/>
            </p:cNvPicPr>
            <p:nvPr/>
          </p:nvPicPr>
          <p:blipFill>
            <a:blip r:embed="rId4">
              <a:clrChange>
                <a:clrFrom>
                  <a:srgbClr val="FAFEFF"/>
                </a:clrFrom>
                <a:clrTo>
                  <a:srgbClr val="FAFE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rot="-16200000">
              <a:off x="3553" y="1921"/>
              <a:ext cx="201" cy="181"/>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599" name="Picture 7"/>
            <p:cNvPicPr>
              <a:picLocks noChangeAspect="1" noChangeArrowheads="1"/>
            </p:cNvPicPr>
            <p:nvPr/>
          </p:nvPicPr>
          <p:blipFill>
            <a:blip r:embed="rId4">
              <a:clrChange>
                <a:clrFrom>
                  <a:srgbClr val="FAFEFF"/>
                </a:clrFrom>
                <a:clrTo>
                  <a:srgbClr val="FAFE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rot="-21600000">
              <a:off x="3686" y="2074"/>
              <a:ext cx="201" cy="181"/>
            </a:xfrm>
            <a:prstGeom prst="rect">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61221AE3-A004-714A-A70D-F4D724570CFE}"/>
              </a:ext>
            </a:extLst>
          </p:cNvPr>
          <p:cNvPicPr>
            <a:picLocks noChangeAspect="1"/>
          </p:cNvPicPr>
          <p:nvPr/>
        </p:nvPicPr>
        <p:blipFill>
          <a:blip r:embed="rId5"/>
          <a:stretch>
            <a:fillRect/>
          </a:stretch>
        </p:blipFill>
        <p:spPr>
          <a:xfrm>
            <a:off x="1383506" y="4158484"/>
            <a:ext cx="6680200" cy="1841500"/>
          </a:xfrm>
          <a:prstGeom prst="rect">
            <a:avLst/>
          </a:prstGeom>
        </p:spPr>
      </p:pic>
    </p:spTree>
    <p:extLst>
      <p:ext uri="{BB962C8B-B14F-4D97-AF65-F5344CB8AC3E}">
        <p14:creationId xmlns:p14="http://schemas.microsoft.com/office/powerpoint/2010/main" val="3089942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D56A-CB4E-9047-9189-2F3C236E6FA9}"/>
              </a:ext>
            </a:extLst>
          </p:cNvPr>
          <p:cNvSpPr>
            <a:spLocks noGrp="1"/>
          </p:cNvSpPr>
          <p:nvPr>
            <p:ph type="title"/>
          </p:nvPr>
        </p:nvSpPr>
        <p:spPr/>
        <p:txBody>
          <a:bodyPr/>
          <a:lstStyle/>
          <a:p>
            <a:r>
              <a:rPr lang="en-US" dirty="0"/>
              <a:t>What is a Reeb Graph?</a:t>
            </a:r>
          </a:p>
        </p:txBody>
      </p:sp>
      <p:sp>
        <p:nvSpPr>
          <p:cNvPr id="3" name="Content Placeholder 2">
            <a:extLst>
              <a:ext uri="{FF2B5EF4-FFF2-40B4-BE49-F238E27FC236}">
                <a16:creationId xmlns:a16="http://schemas.microsoft.com/office/drawing/2014/main" id="{3A5F0C0B-C6D8-D649-A79A-2510D4367787}"/>
              </a:ext>
            </a:extLst>
          </p:cNvPr>
          <p:cNvSpPr>
            <a:spLocks noGrp="1"/>
          </p:cNvSpPr>
          <p:nvPr>
            <p:ph idx="1"/>
          </p:nvPr>
        </p:nvSpPr>
        <p:spPr/>
        <p:txBody>
          <a:bodyPr>
            <a:normAutofit fontScale="92500" lnSpcReduction="10000"/>
          </a:bodyPr>
          <a:lstStyle/>
          <a:p>
            <a:r>
              <a:rPr lang="en-US" dirty="0"/>
              <a:t>A topological structure</a:t>
            </a:r>
          </a:p>
          <a:p>
            <a:r>
              <a:rPr lang="en-US" dirty="0"/>
              <a:t>Abstract representation of level set topology</a:t>
            </a:r>
          </a:p>
          <a:p>
            <a:r>
              <a:rPr lang="en-US" dirty="0">
                <a:solidFill>
                  <a:schemeClr val="accent2">
                    <a:lumMod val="50000"/>
                  </a:schemeClr>
                </a:solidFill>
              </a:rPr>
              <a:t>The graph that we saw in the video …</a:t>
            </a:r>
          </a:p>
          <a:p>
            <a:r>
              <a:rPr lang="en-US" dirty="0"/>
              <a:t>Why are we studying this structure?</a:t>
            </a:r>
          </a:p>
          <a:p>
            <a:pPr lvl="1"/>
            <a:r>
              <a:rPr lang="en-US" dirty="0"/>
              <a:t>Enables feature-directed analysis of data</a:t>
            </a:r>
          </a:p>
          <a:p>
            <a:pPr lvl="1"/>
            <a:r>
              <a:rPr lang="en-US" dirty="0"/>
              <a:t>Simple but powerful, provable properties</a:t>
            </a:r>
          </a:p>
          <a:p>
            <a:pPr lvl="1"/>
            <a:r>
              <a:rPr lang="en-US" dirty="0"/>
              <a:t>Further applications during last lecture, hands-on session</a:t>
            </a:r>
          </a:p>
        </p:txBody>
      </p:sp>
      <p:sp>
        <p:nvSpPr>
          <p:cNvPr id="4" name="Date Placeholder 3">
            <a:extLst>
              <a:ext uri="{FF2B5EF4-FFF2-40B4-BE49-F238E27FC236}">
                <a16:creationId xmlns:a16="http://schemas.microsoft.com/office/drawing/2014/main" id="{4B3EB99B-4357-324D-B69C-45BD45E8B9EC}"/>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763AEF4F-9070-554C-8443-B5401B1EE375}"/>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1511EEBC-53C7-AF4C-B313-7F49C6C17232}"/>
              </a:ext>
            </a:extLst>
          </p:cNvPr>
          <p:cNvSpPr>
            <a:spLocks noGrp="1"/>
          </p:cNvSpPr>
          <p:nvPr>
            <p:ph type="sldNum" sz="quarter" idx="12"/>
          </p:nvPr>
        </p:nvSpPr>
        <p:spPr/>
        <p:txBody>
          <a:bodyPr/>
          <a:lstStyle/>
          <a:p>
            <a:fld id="{2BB2C10A-8FDE-DC48-BE6E-11A39CCD29F1}" type="slidenum">
              <a:rPr lang="en-US" smtClean="0"/>
              <a:pPr/>
              <a:t>7</a:t>
            </a:fld>
            <a:endParaRPr lang="en-US"/>
          </a:p>
        </p:txBody>
      </p:sp>
    </p:spTree>
    <p:extLst>
      <p:ext uri="{BB962C8B-B14F-4D97-AF65-F5344CB8AC3E}">
        <p14:creationId xmlns:p14="http://schemas.microsoft.com/office/powerpoint/2010/main" val="149269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D56A-CB4E-9047-9189-2F3C236E6FA9}"/>
              </a:ext>
            </a:extLst>
          </p:cNvPr>
          <p:cNvSpPr>
            <a:spLocks noGrp="1"/>
          </p:cNvSpPr>
          <p:nvPr>
            <p:ph type="title"/>
          </p:nvPr>
        </p:nvSpPr>
        <p:spPr/>
        <p:txBody>
          <a:bodyPr/>
          <a:lstStyle/>
          <a:p>
            <a:r>
              <a:rPr lang="en-US" dirty="0"/>
              <a:t>Today - 1</a:t>
            </a:r>
          </a:p>
        </p:txBody>
      </p:sp>
      <p:sp>
        <p:nvSpPr>
          <p:cNvPr id="3" name="Content Placeholder 2">
            <a:extLst>
              <a:ext uri="{FF2B5EF4-FFF2-40B4-BE49-F238E27FC236}">
                <a16:creationId xmlns:a16="http://schemas.microsoft.com/office/drawing/2014/main" id="{3A5F0C0B-C6D8-D649-A79A-2510D4367787}"/>
              </a:ext>
            </a:extLst>
          </p:cNvPr>
          <p:cNvSpPr>
            <a:spLocks noGrp="1"/>
          </p:cNvSpPr>
          <p:nvPr>
            <p:ph idx="1"/>
          </p:nvPr>
        </p:nvSpPr>
        <p:spPr/>
        <p:txBody>
          <a:bodyPr>
            <a:normAutofit/>
          </a:bodyPr>
          <a:lstStyle/>
          <a:p>
            <a:r>
              <a:rPr lang="en-US" dirty="0"/>
              <a:t>Scalar functions, critical points</a:t>
            </a:r>
          </a:p>
          <a:p>
            <a:r>
              <a:rPr lang="en-US" dirty="0"/>
              <a:t>Morse function, Morse lemma</a:t>
            </a:r>
          </a:p>
          <a:p>
            <a:r>
              <a:rPr lang="en-US" dirty="0"/>
              <a:t>Level set / isosurface topology</a:t>
            </a:r>
          </a:p>
          <a:p>
            <a:r>
              <a:rPr lang="en-US" dirty="0"/>
              <a:t>PL functions</a:t>
            </a:r>
          </a:p>
          <a:p>
            <a:r>
              <a:rPr lang="en-US" dirty="0"/>
              <a:t>Reeb graph</a:t>
            </a:r>
          </a:p>
          <a:p>
            <a:pPr lvl="1"/>
            <a:r>
              <a:rPr lang="en-US" dirty="0"/>
              <a:t>Definition</a:t>
            </a:r>
          </a:p>
          <a:p>
            <a:pPr lvl="1"/>
            <a:r>
              <a:rPr lang="en-US" dirty="0"/>
              <a:t>Examples</a:t>
            </a:r>
          </a:p>
        </p:txBody>
      </p:sp>
      <p:sp>
        <p:nvSpPr>
          <p:cNvPr id="4" name="Date Placeholder 3">
            <a:extLst>
              <a:ext uri="{FF2B5EF4-FFF2-40B4-BE49-F238E27FC236}">
                <a16:creationId xmlns:a16="http://schemas.microsoft.com/office/drawing/2014/main" id="{4B3EB99B-4357-324D-B69C-45BD45E8B9EC}"/>
              </a:ext>
            </a:extLst>
          </p:cNvPr>
          <p:cNvSpPr>
            <a:spLocks noGrp="1"/>
          </p:cNvSpPr>
          <p:nvPr>
            <p:ph type="dt" sz="half" idx="10"/>
          </p:nvPr>
        </p:nvSpPr>
        <p:spPr/>
        <p:txBody>
          <a:bodyPr/>
          <a:lstStyle/>
          <a:p>
            <a:r>
              <a:rPr lang="en-IN"/>
              <a:t>Vijay Natarajan</a:t>
            </a:r>
            <a:endParaRPr lang="en-US"/>
          </a:p>
        </p:txBody>
      </p:sp>
      <p:sp>
        <p:nvSpPr>
          <p:cNvPr id="5" name="Footer Placeholder 4">
            <a:extLst>
              <a:ext uri="{FF2B5EF4-FFF2-40B4-BE49-F238E27FC236}">
                <a16:creationId xmlns:a16="http://schemas.microsoft.com/office/drawing/2014/main" id="{763AEF4F-9070-554C-8443-B5401B1EE375}"/>
              </a:ext>
            </a:extLst>
          </p:cNvPr>
          <p:cNvSpPr>
            <a:spLocks noGrp="1"/>
          </p:cNvSpPr>
          <p:nvPr>
            <p:ph type="ftr" sz="quarter" idx="11"/>
          </p:nvPr>
        </p:nvSpPr>
        <p:spPr/>
        <p:txBody>
          <a:bodyPr/>
          <a:lstStyle/>
          <a:p>
            <a:r>
              <a:rPr lang="en-IN"/>
              <a:t>ACM Summer School 2019 : Reeb Graphs and Applications</a:t>
            </a:r>
            <a:endParaRPr lang="en-US"/>
          </a:p>
        </p:txBody>
      </p:sp>
      <p:sp>
        <p:nvSpPr>
          <p:cNvPr id="6" name="Slide Number Placeholder 5">
            <a:extLst>
              <a:ext uri="{FF2B5EF4-FFF2-40B4-BE49-F238E27FC236}">
                <a16:creationId xmlns:a16="http://schemas.microsoft.com/office/drawing/2014/main" id="{1511EEBC-53C7-AF4C-B313-7F49C6C17232}"/>
              </a:ext>
            </a:extLst>
          </p:cNvPr>
          <p:cNvSpPr>
            <a:spLocks noGrp="1"/>
          </p:cNvSpPr>
          <p:nvPr>
            <p:ph type="sldNum" sz="quarter" idx="12"/>
          </p:nvPr>
        </p:nvSpPr>
        <p:spPr/>
        <p:txBody>
          <a:bodyPr/>
          <a:lstStyle/>
          <a:p>
            <a:fld id="{2BB2C10A-8FDE-DC48-BE6E-11A39CCD29F1}" type="slidenum">
              <a:rPr lang="en-US" smtClean="0"/>
              <a:pPr/>
              <a:t>8</a:t>
            </a:fld>
            <a:endParaRPr lang="en-US"/>
          </a:p>
        </p:txBody>
      </p:sp>
    </p:spTree>
    <p:extLst>
      <p:ext uri="{BB962C8B-B14F-4D97-AF65-F5344CB8AC3E}">
        <p14:creationId xmlns:p14="http://schemas.microsoft.com/office/powerpoint/2010/main" val="1528085420"/>
      </p:ext>
    </p:extLst>
  </p:cSld>
  <p:clrMapOvr>
    <a:masterClrMapping/>
  </p:clrMapOvr>
</p:sld>
</file>

<file path=ppt/theme/theme1.xml><?xml version="1.0" encoding="utf-8"?>
<a:theme xmlns:a="http://schemas.openxmlformats.org/drawingml/2006/main" name="Grayscale">
  <a:themeElements>
    <a:clrScheme name="Graysc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fontScheme name="Grayscale">
      <a:majorFont>
        <a:latin typeface="Century Gothic"/>
        <a:ea typeface="Osaka"/>
        <a:cs typeface="Osaka"/>
      </a:majorFont>
      <a:minorFont>
        <a:latin typeface="Century Gothic"/>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Graysc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aysca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aysc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ayscale 4">
        <a:dk1>
          <a:srgbClr val="000000"/>
        </a:dk1>
        <a:lt1>
          <a:srgbClr val="FFFFFF"/>
        </a:lt1>
        <a:dk2>
          <a:srgbClr val="000000"/>
        </a:dk2>
        <a:lt2>
          <a:srgbClr val="969696"/>
        </a:lt2>
        <a:accent1>
          <a:srgbClr val="FFFFFF"/>
        </a:accent1>
        <a:accent2>
          <a:srgbClr val="8DC6FF"/>
        </a:accent2>
        <a:accent3>
          <a:srgbClr val="FFFFFF"/>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ayscale 5">
        <a:dk1>
          <a:srgbClr val="000000"/>
        </a:dk1>
        <a:lt1>
          <a:srgbClr val="FFFFFF"/>
        </a:lt1>
        <a:dk2>
          <a:srgbClr val="000000"/>
        </a:dk2>
        <a:lt2>
          <a:srgbClr val="777777"/>
        </a:lt2>
        <a:accent1>
          <a:srgbClr val="909082"/>
        </a:accent1>
        <a:accent2>
          <a:srgbClr val="809EA8"/>
        </a:accent2>
        <a:accent3>
          <a:srgbClr val="FFFFFF"/>
        </a:accent3>
        <a:accent4>
          <a:srgbClr val="000000"/>
        </a:accent4>
        <a:accent5>
          <a:srgbClr val="C6C6C1"/>
        </a:accent5>
        <a:accent6>
          <a:srgbClr val="738F98"/>
        </a:accent6>
        <a:hlink>
          <a:srgbClr val="FFCC66"/>
        </a:hlink>
        <a:folHlink>
          <a:srgbClr val="E9DCB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2004:Templates:My Templates:Grayscale.pot</Template>
  <TotalTime>27295</TotalTime>
  <Words>3385</Words>
  <Application>Microsoft Macintosh PowerPoint</Application>
  <PresentationFormat>On-screen Show (4:3)</PresentationFormat>
  <Paragraphs>710</Paragraphs>
  <Slides>79</Slides>
  <Notes>53</Notes>
  <HiddenSlides>11</HiddenSlides>
  <MMClips>7</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79</vt:i4>
      </vt:variant>
    </vt:vector>
  </HeadingPairs>
  <TitlesOfParts>
    <vt:vector size="90" baseType="lpstr">
      <vt:lpstr>Arial</vt:lpstr>
      <vt:lpstr>Calibri</vt:lpstr>
      <vt:lpstr>Cambria Math</vt:lpstr>
      <vt:lpstr>Century Gothic</vt:lpstr>
      <vt:lpstr>Courier</vt:lpstr>
      <vt:lpstr>Times</vt:lpstr>
      <vt:lpstr>Times New Roman</vt:lpstr>
      <vt:lpstr>Wingdings</vt:lpstr>
      <vt:lpstr>Grayscale</vt:lpstr>
      <vt:lpstr>Equation</vt:lpstr>
      <vt:lpstr>Acrobat Document</vt:lpstr>
      <vt:lpstr>Reeb Graphs</vt:lpstr>
      <vt:lpstr>Scientific Data</vt:lpstr>
      <vt:lpstr>Classic visualization techniques do not scale well for large, feature-rich data </vt:lpstr>
      <vt:lpstr>Visualization : Current Challenges</vt:lpstr>
      <vt:lpstr>Feature-Directed Visualization</vt:lpstr>
      <vt:lpstr>What is Topology?</vt:lpstr>
      <vt:lpstr>What is Topological Data Analysis?</vt:lpstr>
      <vt:lpstr>What is a Reeb Graph?</vt:lpstr>
      <vt:lpstr>Today - 1</vt:lpstr>
      <vt:lpstr>Today - 2</vt:lpstr>
      <vt:lpstr>Today - 3</vt:lpstr>
      <vt:lpstr>Scalar Functions</vt:lpstr>
      <vt:lpstr>1D</vt:lpstr>
      <vt:lpstr>2D</vt:lpstr>
      <vt:lpstr>Morse Lemma</vt:lpstr>
      <vt:lpstr>Morse Index</vt:lpstr>
      <vt:lpstr>Manifolds</vt:lpstr>
      <vt:lpstr>Functions on Manifolds</vt:lpstr>
      <vt:lpstr>Level Set</vt:lpstr>
      <vt:lpstr>Level Set</vt:lpstr>
      <vt:lpstr>Level Sets</vt:lpstr>
      <vt:lpstr>Level Sets</vt:lpstr>
      <vt:lpstr>Level Sets</vt:lpstr>
      <vt:lpstr>Level Sets</vt:lpstr>
      <vt:lpstr>Level Set Topology</vt:lpstr>
      <vt:lpstr>Reeb Graph</vt:lpstr>
      <vt:lpstr>Regular Points</vt:lpstr>
      <vt:lpstr>Critical Points - 1D, 2D</vt:lpstr>
      <vt:lpstr>Critical Points - 3D</vt:lpstr>
      <vt:lpstr>Critical Points - 1D, 2D</vt:lpstr>
      <vt:lpstr>Critical Points - 3D</vt:lpstr>
      <vt:lpstr>Reeb Graph : Arcs</vt:lpstr>
      <vt:lpstr>Reeb Graph : Properties</vt:lpstr>
      <vt:lpstr>Characterizing Surfaces</vt:lpstr>
      <vt:lpstr>Euler Characteristic</vt:lpstr>
      <vt:lpstr>Reeb Graph : Properties</vt:lpstr>
      <vt:lpstr>Reeb Graph : Loops</vt:lpstr>
      <vt:lpstr>Contour Tree</vt:lpstr>
      <vt:lpstr>Contour Tree</vt:lpstr>
      <vt:lpstr>Simplification</vt:lpstr>
      <vt:lpstr>Computing Geometric Measures</vt:lpstr>
      <vt:lpstr>Local Geometric Measures</vt:lpstr>
      <vt:lpstr>Branch Tree Decomposition</vt:lpstr>
      <vt:lpstr>Branch Tree Decomposition</vt:lpstr>
      <vt:lpstr>Reeb Graph : Algorithm</vt:lpstr>
      <vt:lpstr>Piecewise-linear Functions</vt:lpstr>
      <vt:lpstr>Critical points - 1D</vt:lpstr>
      <vt:lpstr>Simplices and Neighborhood</vt:lpstr>
      <vt:lpstr>Critical Points - 2D</vt:lpstr>
      <vt:lpstr>Critical Points - 3D</vt:lpstr>
      <vt:lpstr>Morse Function</vt:lpstr>
      <vt:lpstr>Contour Tree = Join + Split Tree</vt:lpstr>
      <vt:lpstr>The ReCon Algorithm</vt:lpstr>
      <vt:lpstr>The ReCon Algorithm</vt:lpstr>
      <vt:lpstr>The ReCon Algorithm</vt:lpstr>
      <vt:lpstr>Computing Reeb Graph</vt:lpstr>
      <vt:lpstr>Applications</vt:lpstr>
      <vt:lpstr>Contours from Skull Data</vt:lpstr>
      <vt:lpstr>MRI Scan of Rat</vt:lpstr>
      <vt:lpstr>Mapping to the Volume</vt:lpstr>
      <vt:lpstr>Correspondence between two models</vt:lpstr>
      <vt:lpstr>Objects used in matching Experiment</vt:lpstr>
      <vt:lpstr>Search Experiment </vt:lpstr>
      <vt:lpstr>Search Experiment </vt:lpstr>
      <vt:lpstr>Similarity matrix</vt:lpstr>
      <vt:lpstr>TED : Tree Edit Distance</vt:lpstr>
      <vt:lpstr>Symmetry in Scalar Fields</vt:lpstr>
      <vt:lpstr>1: Symmetry-aware volume rendering</vt:lpstr>
      <vt:lpstr>1: Symmetry-aware volume rendering</vt:lpstr>
      <vt:lpstr>2: Linked Selection and Editing</vt:lpstr>
      <vt:lpstr>2: Query-driven Exploration</vt:lpstr>
      <vt:lpstr>2: Query-driven Exploration</vt:lpstr>
      <vt:lpstr>3: EMDB Symmetry Viewer </vt:lpstr>
      <vt:lpstr>4 : Periodicity in time-varying Data</vt:lpstr>
      <vt:lpstr>5: Extratropical Cyclone Tracking</vt:lpstr>
      <vt:lpstr>6:  Data Summarization</vt:lpstr>
      <vt:lpstr>Further Reading</vt:lpstr>
      <vt:lpstr>Summary</vt:lpstr>
      <vt:lpstr>Splitting Saddles</vt:lpstr>
    </vt:vector>
  </TitlesOfParts>
  <Company>Vijay Natarajan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Natarajan</dc:creator>
  <cp:lastModifiedBy>Vijay Natarajan</cp:lastModifiedBy>
  <cp:revision>162</cp:revision>
  <dcterms:created xsi:type="dcterms:W3CDTF">2009-08-19T14:58:42Z</dcterms:created>
  <dcterms:modified xsi:type="dcterms:W3CDTF">2019-06-10T04:11:58Z</dcterms:modified>
</cp:coreProperties>
</file>